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Helvetica World" panose="020B0604020202020204" charset="-128"/>
      <p:regular r:id="rId21"/>
    </p:embeddedFont>
    <p:embeddedFont>
      <p:font typeface="Archivo Black" panose="020B0604020202020204" charset="0"/>
      <p:regular r:id="rId22"/>
    </p:embeddedFont>
    <p:embeddedFont>
      <p:font typeface="DM Sans" panose="020F0502020204030204" pitchFamily="2" charset="0"/>
      <p:regular r:id="rId23"/>
    </p:embeddedFont>
    <p:embeddedFont>
      <p:font typeface="DM Sans Bold" panose="020B0604020202020204" charset="0"/>
      <p:regular r:id="rId24"/>
    </p:embeddedFont>
    <p:embeddedFont>
      <p:font typeface="DM Sans Italics" panose="020B0604020202020204" charset="0"/>
      <p:regular r:id="rId25"/>
    </p:embeddedFont>
    <p:embeddedFont>
      <p:font typeface="Poppins" panose="020B0502040204020203" pitchFamily="2" charset="0"/>
      <p:regular r:id="rId26"/>
    </p:embeddedFont>
    <p:embeddedFont>
      <p:font typeface="Poppi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7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8336281" cy="1773274"/>
          </a:xfrm>
          <a:custGeom>
            <a:avLst/>
            <a:gdLst/>
            <a:ahLst/>
            <a:cxnLst/>
            <a:rect l="l" t="t" r="r" b="b"/>
            <a:pathLst>
              <a:path w="20147659" h="4009938">
                <a:moveTo>
                  <a:pt x="0" y="0"/>
                </a:moveTo>
                <a:lnTo>
                  <a:pt x="20147659" y="0"/>
                </a:lnTo>
                <a:lnTo>
                  <a:pt x="20147659" y="4009938"/>
                </a:lnTo>
                <a:lnTo>
                  <a:pt x="0" y="4009938"/>
                </a:lnTo>
                <a:lnTo>
                  <a:pt x="0" y="0"/>
                </a:lnTo>
                <a:close/>
              </a:path>
            </a:pathLst>
          </a:custGeom>
          <a:blipFill>
            <a:blip r:embed="rId2"/>
            <a:stretch>
              <a:fillRect t="-114236" b="-114236"/>
            </a:stretch>
          </a:blipFill>
        </p:spPr>
        <p:txBody>
          <a:bodyPr/>
          <a:lstStyle/>
          <a:p>
            <a:endParaRPr lang="es-PE" dirty="0"/>
          </a:p>
        </p:txBody>
      </p:sp>
      <p:grpSp>
        <p:nvGrpSpPr>
          <p:cNvPr id="3" name="Group 3"/>
          <p:cNvGrpSpPr/>
          <p:nvPr/>
        </p:nvGrpSpPr>
        <p:grpSpPr>
          <a:xfrm rot="-5400000">
            <a:off x="12228119" y="4178837"/>
            <a:ext cx="10287001" cy="1929323"/>
            <a:chOff x="0" y="0"/>
            <a:chExt cx="3149472" cy="508135"/>
          </a:xfrm>
        </p:grpSpPr>
        <p:sp>
          <p:nvSpPr>
            <p:cNvPr id="4" name="Freeform 4"/>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s-PE"/>
            </a:p>
          </p:txBody>
        </p:sp>
        <p:sp>
          <p:nvSpPr>
            <p:cNvPr id="5" name="TextBox 5"/>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6" name="Freeform 6"/>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grpSp>
        <p:nvGrpSpPr>
          <p:cNvPr id="7" name="Group 7"/>
          <p:cNvGrpSpPr>
            <a:grpSpLocks noChangeAspect="1"/>
          </p:cNvGrpSpPr>
          <p:nvPr/>
        </p:nvGrpSpPr>
        <p:grpSpPr>
          <a:xfrm>
            <a:off x="10380940" y="649592"/>
            <a:ext cx="7516996" cy="8987817"/>
            <a:chOff x="0" y="0"/>
            <a:chExt cx="8603361" cy="10286746"/>
          </a:xfrm>
        </p:grpSpPr>
        <p:sp>
          <p:nvSpPr>
            <p:cNvPr id="8" name="Freeform 8"/>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5"/>
              <a:stretch>
                <a:fillRect t="-12765" b="-12765"/>
              </a:stretch>
            </a:blipFill>
          </p:spPr>
          <p:txBody>
            <a:bodyPr/>
            <a:lstStyle/>
            <a:p>
              <a:endParaRPr lang="es-PE"/>
            </a:p>
          </p:txBody>
        </p:sp>
      </p:gr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0" name="Freeform 10"/>
          <p:cNvSpPr/>
          <p:nvPr/>
        </p:nvSpPr>
        <p:spPr>
          <a:xfrm>
            <a:off x="586851" y="235268"/>
            <a:ext cx="2316080" cy="1340888"/>
          </a:xfrm>
          <a:custGeom>
            <a:avLst/>
            <a:gdLst/>
            <a:ahLst/>
            <a:cxnLst/>
            <a:rect l="l" t="t" r="r" b="b"/>
            <a:pathLst>
              <a:path w="2316080" h="1340888">
                <a:moveTo>
                  <a:pt x="0" y="0"/>
                </a:moveTo>
                <a:lnTo>
                  <a:pt x="2316080" y="0"/>
                </a:lnTo>
                <a:lnTo>
                  <a:pt x="2316080" y="1340888"/>
                </a:lnTo>
                <a:lnTo>
                  <a:pt x="0" y="1340888"/>
                </a:lnTo>
                <a:lnTo>
                  <a:pt x="0" y="0"/>
                </a:lnTo>
                <a:close/>
              </a:path>
            </a:pathLst>
          </a:custGeom>
          <a:blipFill>
            <a:blip r:embed="rId6"/>
            <a:stretch>
              <a:fillRect/>
            </a:stretch>
          </a:blipFill>
          <a:ln cap="sq">
            <a:noFill/>
            <a:prstDash val="solid"/>
            <a:miter/>
          </a:ln>
        </p:spPr>
        <p:txBody>
          <a:bodyPr/>
          <a:lstStyle/>
          <a:p>
            <a:endParaRPr lang="es-PE"/>
          </a:p>
        </p:txBody>
      </p:sp>
      <p:sp>
        <p:nvSpPr>
          <p:cNvPr id="11" name="TextBox 11"/>
          <p:cNvSpPr txBox="1"/>
          <p:nvPr/>
        </p:nvSpPr>
        <p:spPr>
          <a:xfrm>
            <a:off x="1169258" y="2658166"/>
            <a:ext cx="8327511" cy="1676549"/>
          </a:xfrm>
          <a:prstGeom prst="rect">
            <a:avLst/>
          </a:prstGeom>
        </p:spPr>
        <p:txBody>
          <a:bodyPr lIns="0" tIns="0" rIns="0" bIns="0" rtlCol="0" anchor="t">
            <a:spAutoFit/>
          </a:bodyPr>
          <a:lstStyle/>
          <a:p>
            <a:pPr algn="l">
              <a:lnSpc>
                <a:spcPts val="6417"/>
              </a:lnSpc>
            </a:pPr>
            <a:r>
              <a:rPr lang="en-US" sz="5347">
                <a:solidFill>
                  <a:srgbClr val="FFFBFB"/>
                </a:solidFill>
                <a:latin typeface="Poppins"/>
                <a:ea typeface="Poppins"/>
                <a:cs typeface="Poppins"/>
                <a:sym typeface="Poppins"/>
              </a:rPr>
              <a:t>LA IMPOTANCIA DEL CONOCIMIENTO EN</a:t>
            </a:r>
          </a:p>
        </p:txBody>
      </p:sp>
      <p:sp>
        <p:nvSpPr>
          <p:cNvPr id="12" name="TextBox 12"/>
          <p:cNvSpPr txBox="1"/>
          <p:nvPr/>
        </p:nvSpPr>
        <p:spPr>
          <a:xfrm>
            <a:off x="1490530" y="4697599"/>
            <a:ext cx="8699112" cy="3656939"/>
          </a:xfrm>
          <a:prstGeom prst="rect">
            <a:avLst/>
          </a:prstGeom>
        </p:spPr>
        <p:txBody>
          <a:bodyPr lIns="0" tIns="0" rIns="0" bIns="0" rtlCol="0" anchor="t">
            <a:spAutoFit/>
          </a:bodyPr>
          <a:lstStyle/>
          <a:p>
            <a:pPr algn="l">
              <a:lnSpc>
                <a:spcPts val="14074"/>
              </a:lnSpc>
            </a:pPr>
            <a:r>
              <a:rPr lang="en-US" sz="11729" b="1">
                <a:solidFill>
                  <a:srgbClr val="56AEFF"/>
                </a:solidFill>
                <a:latin typeface="Poppins Bold"/>
                <a:ea typeface="Poppins Bold"/>
                <a:cs typeface="Poppins Bold"/>
                <a:sym typeface="Poppins Bold"/>
              </a:rPr>
              <a:t>SO Y SEGURIDAD</a:t>
            </a:r>
          </a:p>
        </p:txBody>
      </p:sp>
      <p:grpSp>
        <p:nvGrpSpPr>
          <p:cNvPr id="13" name="Group 13"/>
          <p:cNvGrpSpPr/>
          <p:nvPr/>
        </p:nvGrpSpPr>
        <p:grpSpPr>
          <a:xfrm>
            <a:off x="16679048" y="8966361"/>
            <a:ext cx="1385143" cy="1190695"/>
            <a:chOff x="0" y="0"/>
            <a:chExt cx="1846857" cy="1587594"/>
          </a:xfrm>
        </p:grpSpPr>
        <p:sp>
          <p:nvSpPr>
            <p:cNvPr id="14" name="TextBox 14"/>
            <p:cNvSpPr txBox="1"/>
            <p:nvPr/>
          </p:nvSpPr>
          <p:spPr>
            <a:xfrm>
              <a:off x="0" y="-161925"/>
              <a:ext cx="1153863" cy="1749519"/>
            </a:xfrm>
            <a:prstGeom prst="rect">
              <a:avLst/>
            </a:prstGeom>
          </p:spPr>
          <p:txBody>
            <a:bodyPr lIns="0" tIns="0" rIns="0" bIns="0" rtlCol="0" anchor="t">
              <a:spAutoFit/>
            </a:bodyPr>
            <a:lstStyle/>
            <a:p>
              <a:pPr algn="ctr">
                <a:lnSpc>
                  <a:spcPts val="10967"/>
                </a:lnSpc>
                <a:spcBef>
                  <a:spcPct val="0"/>
                </a:spcBef>
              </a:pPr>
              <a:r>
                <a:rPr lang="en-US" sz="7833">
                  <a:solidFill>
                    <a:srgbClr val="FFFFFF"/>
                  </a:solidFill>
                  <a:latin typeface="Archivo Black"/>
                  <a:ea typeface="Archivo Black"/>
                  <a:cs typeface="Archivo Black"/>
                  <a:sym typeface="Archivo Black"/>
                </a:rPr>
                <a:t>S</a:t>
              </a:r>
            </a:p>
          </p:txBody>
        </p:sp>
        <p:sp>
          <p:nvSpPr>
            <p:cNvPr id="15" name="TextBox 15"/>
            <p:cNvSpPr txBox="1"/>
            <p:nvPr/>
          </p:nvSpPr>
          <p:spPr>
            <a:xfrm>
              <a:off x="964339" y="1097380"/>
              <a:ext cx="867171" cy="200166"/>
            </a:xfrm>
            <a:prstGeom prst="rect">
              <a:avLst/>
            </a:prstGeom>
          </p:spPr>
          <p:txBody>
            <a:bodyPr lIns="0" tIns="0" rIns="0" bIns="0" rtlCol="0" anchor="t">
              <a:spAutoFit/>
            </a:bodyPr>
            <a:lstStyle/>
            <a:p>
              <a:pPr algn="ctr">
                <a:lnSpc>
                  <a:spcPts val="1296"/>
                </a:lnSpc>
              </a:pPr>
              <a:r>
                <a:rPr lang="en-US" sz="925">
                  <a:solidFill>
                    <a:srgbClr val="FFFFFF"/>
                  </a:solidFill>
                  <a:latin typeface="Helvetica World"/>
                  <a:ea typeface="Helvetica World"/>
                  <a:cs typeface="Helvetica World"/>
                  <a:sym typeface="Helvetica World"/>
                </a:rPr>
                <a:t>DEV.COM</a:t>
              </a:r>
            </a:p>
          </p:txBody>
        </p:sp>
        <p:sp>
          <p:nvSpPr>
            <p:cNvPr id="16" name="TextBox 16"/>
            <p:cNvSpPr txBox="1"/>
            <p:nvPr/>
          </p:nvSpPr>
          <p:spPr>
            <a:xfrm>
              <a:off x="917101" y="-42389"/>
              <a:ext cx="929756" cy="1299509"/>
            </a:xfrm>
            <a:prstGeom prst="rect">
              <a:avLst/>
            </a:prstGeom>
          </p:spPr>
          <p:txBody>
            <a:bodyPr lIns="0" tIns="0" rIns="0" bIns="0" rtlCol="0" anchor="t">
              <a:spAutoFit/>
            </a:bodyPr>
            <a:lstStyle/>
            <a:p>
              <a:pPr algn="ctr">
                <a:lnSpc>
                  <a:spcPts val="8101"/>
                </a:lnSpc>
              </a:pPr>
              <a:r>
                <a:rPr lang="en-US" sz="5786">
                  <a:solidFill>
                    <a:srgbClr val="FFFFFF"/>
                  </a:solidFill>
                  <a:latin typeface="Archivo Black"/>
                  <a:ea typeface="Archivo Black"/>
                  <a:cs typeface="Archivo Black"/>
                  <a:sym typeface="Archivo Black"/>
                </a:rPr>
                <a:t>G</a:t>
              </a:r>
            </a:p>
          </p:txBody>
        </p:sp>
      </p:grpSp>
      <p:sp>
        <p:nvSpPr>
          <p:cNvPr id="17" name="TextBox 17"/>
          <p:cNvSpPr txBox="1"/>
          <p:nvPr/>
        </p:nvSpPr>
        <p:spPr>
          <a:xfrm>
            <a:off x="3184046" y="9171433"/>
            <a:ext cx="6648474" cy="390276"/>
          </a:xfrm>
          <a:prstGeom prst="rect">
            <a:avLst/>
          </a:prstGeom>
        </p:spPr>
        <p:txBody>
          <a:bodyPr lIns="0" tIns="0" rIns="0" bIns="0" rtlCol="0" anchor="t">
            <a:spAutoFit/>
          </a:bodyPr>
          <a:lstStyle/>
          <a:p>
            <a:pPr marL="0" lvl="0" indent="0" algn="l">
              <a:lnSpc>
                <a:spcPts val="3131"/>
              </a:lnSpc>
              <a:spcBef>
                <a:spcPct val="0"/>
              </a:spcBef>
            </a:pPr>
            <a:r>
              <a:rPr lang="en-US" sz="2545" i="1">
                <a:solidFill>
                  <a:srgbClr val="56AEFF"/>
                </a:solidFill>
                <a:latin typeface="DM Sans Italics"/>
                <a:ea typeface="DM Sans Italics"/>
                <a:cs typeface="DM Sans Italics"/>
                <a:sym typeface="DM Sans Italics"/>
              </a:rPr>
              <a:t>P</a:t>
            </a:r>
            <a:r>
              <a:rPr lang="en-US" sz="2545" i="1" u="none" strike="noStrike">
                <a:solidFill>
                  <a:srgbClr val="56AEFF"/>
                </a:solidFill>
                <a:latin typeface="DM Sans Italics"/>
                <a:ea typeface="DM Sans Italics"/>
                <a:cs typeface="DM Sans Italics"/>
                <a:sym typeface="DM Sans Italics"/>
              </a:rPr>
              <a:t>resentación realizada por Grupo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979843" y="1868586"/>
            <a:ext cx="5766364" cy="1641515"/>
            <a:chOff x="0" y="0"/>
            <a:chExt cx="7688486" cy="2188687"/>
          </a:xfrm>
        </p:grpSpPr>
        <p:grpSp>
          <p:nvGrpSpPr>
            <p:cNvPr id="3" name="Group 3"/>
            <p:cNvGrpSpPr/>
            <p:nvPr/>
          </p:nvGrpSpPr>
          <p:grpSpPr>
            <a:xfrm>
              <a:off x="0" y="0"/>
              <a:ext cx="7688486" cy="2188687"/>
              <a:chOff x="0" y="0"/>
              <a:chExt cx="2565722" cy="730386"/>
            </a:xfrm>
          </p:grpSpPr>
          <p:sp>
            <p:nvSpPr>
              <p:cNvPr id="4" name="Freeform 4"/>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s-PE"/>
              </a:p>
            </p:txBody>
          </p:sp>
          <p:sp>
            <p:nvSpPr>
              <p:cNvPr id="5" name="TextBox 5"/>
              <p:cNvSpPr txBox="1"/>
              <p:nvPr/>
            </p:nvSpPr>
            <p:spPr>
              <a:xfrm>
                <a:off x="177800" y="-38100"/>
                <a:ext cx="2311722" cy="768486"/>
              </a:xfrm>
              <a:prstGeom prst="rect">
                <a:avLst/>
              </a:prstGeom>
            </p:spPr>
            <p:txBody>
              <a:bodyPr lIns="70387" tIns="70387" rIns="70387" bIns="70387" rtlCol="0" anchor="ctr"/>
              <a:lstStyle/>
              <a:p>
                <a:pPr algn="ctr">
                  <a:lnSpc>
                    <a:spcPts val="2605"/>
                  </a:lnSpc>
                </a:pPr>
                <a:endParaRPr/>
              </a:p>
            </p:txBody>
          </p:sp>
        </p:grpSp>
        <p:sp>
          <p:nvSpPr>
            <p:cNvPr id="6" name="TextBox 6"/>
            <p:cNvSpPr txBox="1"/>
            <p:nvPr/>
          </p:nvSpPr>
          <p:spPr>
            <a:xfrm>
              <a:off x="1150900" y="480882"/>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EternalBlue</a:t>
              </a:r>
            </a:p>
          </p:txBody>
        </p:sp>
      </p:grpSp>
      <p:sp>
        <p:nvSpPr>
          <p:cNvPr id="7" name="Freeform 7"/>
          <p:cNvSpPr/>
          <p:nvPr/>
        </p:nvSpPr>
        <p:spPr>
          <a:xfrm>
            <a:off x="-2519628" y="7712017"/>
            <a:ext cx="6602062" cy="6602062"/>
          </a:xfrm>
          <a:custGeom>
            <a:avLst/>
            <a:gdLst/>
            <a:ahLst/>
            <a:cxnLst/>
            <a:rect l="l" t="t" r="r" b="b"/>
            <a:pathLst>
              <a:path w="6602062" h="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8" name="Freeform 8"/>
          <p:cNvSpPr/>
          <p:nvPr/>
        </p:nvSpPr>
        <p:spPr>
          <a:xfrm rot="10436461">
            <a:off x="14111851" y="-3920191"/>
            <a:ext cx="6294897" cy="6294897"/>
          </a:xfrm>
          <a:custGeom>
            <a:avLst/>
            <a:gdLst/>
            <a:ahLst/>
            <a:cxnLst/>
            <a:rect l="l" t="t" r="r" b="b"/>
            <a:pathLst>
              <a:path w="6294897" h="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9" name="Group 9"/>
          <p:cNvGrpSpPr/>
          <p:nvPr/>
        </p:nvGrpSpPr>
        <p:grpSpPr>
          <a:xfrm>
            <a:off x="0" y="0"/>
            <a:ext cx="1346542" cy="4019465"/>
            <a:chOff x="0" y="0"/>
            <a:chExt cx="511124" cy="1525720"/>
          </a:xfrm>
        </p:grpSpPr>
        <p:sp>
          <p:nvSpPr>
            <p:cNvPr id="10" name="Freeform 10"/>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11" name="TextBox 11"/>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12" name="TextBox 12"/>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13" name="TextBox 13"/>
          <p:cNvSpPr txBox="1"/>
          <p:nvPr/>
        </p:nvSpPr>
        <p:spPr>
          <a:xfrm>
            <a:off x="4006485" y="8014705"/>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3. Mitigación</a:t>
            </a:r>
          </a:p>
        </p:txBody>
      </p:sp>
      <p:sp>
        <p:nvSpPr>
          <p:cNvPr id="14" name="TextBox 14"/>
          <p:cNvSpPr txBox="1"/>
          <p:nvPr/>
        </p:nvSpPr>
        <p:spPr>
          <a:xfrm>
            <a:off x="1826105" y="6247264"/>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2. Impacto</a:t>
            </a:r>
          </a:p>
        </p:txBody>
      </p:sp>
      <p:sp>
        <p:nvSpPr>
          <p:cNvPr id="15" name="TextBox 15"/>
          <p:cNvSpPr txBox="1"/>
          <p:nvPr/>
        </p:nvSpPr>
        <p:spPr>
          <a:xfrm>
            <a:off x="2073402" y="4093130"/>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1.  Descripción</a:t>
            </a:r>
          </a:p>
        </p:txBody>
      </p:sp>
      <p:sp>
        <p:nvSpPr>
          <p:cNvPr id="16" name="TextBox 16"/>
          <p:cNvSpPr txBox="1"/>
          <p:nvPr/>
        </p:nvSpPr>
        <p:spPr>
          <a:xfrm>
            <a:off x="1736170" y="302284"/>
            <a:ext cx="13227366" cy="1066800"/>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Poppins"/>
                <a:ea typeface="Poppins"/>
                <a:cs typeface="Poppins"/>
                <a:sym typeface="Poppins"/>
              </a:rPr>
              <a:t>EternalBlue (MS17-010)</a:t>
            </a:r>
          </a:p>
        </p:txBody>
      </p:sp>
      <p:sp>
        <p:nvSpPr>
          <p:cNvPr id="17" name="TextBox 17"/>
          <p:cNvSpPr txBox="1"/>
          <p:nvPr/>
        </p:nvSpPr>
        <p:spPr>
          <a:xfrm>
            <a:off x="3877173" y="4658418"/>
            <a:ext cx="7299821" cy="1076421"/>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Vulnerabilidad critica en protocolo SMBv1 de Microsoft Windows, filtrada desde la NSA y utilizada en ataques masivos globales</a:t>
            </a:r>
          </a:p>
        </p:txBody>
      </p:sp>
      <p:sp>
        <p:nvSpPr>
          <p:cNvPr id="18" name="TextBox 18"/>
          <p:cNvSpPr txBox="1"/>
          <p:nvPr/>
        </p:nvSpPr>
        <p:spPr>
          <a:xfrm>
            <a:off x="3877173" y="6717131"/>
            <a:ext cx="7299821" cy="714546"/>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Utilizada por ransomware WannaCry y NotPetya en 2017, afectando cientos de miles de sistemas a nivel mundial </a:t>
            </a:r>
          </a:p>
        </p:txBody>
      </p:sp>
      <p:sp>
        <p:nvSpPr>
          <p:cNvPr id="19" name="TextBox 19"/>
          <p:cNvSpPr txBox="1"/>
          <p:nvPr/>
        </p:nvSpPr>
        <p:spPr>
          <a:xfrm>
            <a:off x="6214760" y="8543754"/>
            <a:ext cx="7299821" cy="714546"/>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Su peligrosidad radica en la facilidad de propagación y daño masivo en redes no actualizadas organizacionales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3" name="Freeform 3"/>
          <p:cNvSpPr/>
          <p:nvPr/>
        </p:nvSpPr>
        <p:spPr>
          <a:xfrm>
            <a:off x="2782161" y="6470234"/>
            <a:ext cx="9838790" cy="426581"/>
          </a:xfrm>
          <a:custGeom>
            <a:avLst/>
            <a:gdLst/>
            <a:ahLst/>
            <a:cxnLst/>
            <a:rect l="l" t="t" r="r" b="b"/>
            <a:pathLst>
              <a:path w="9838790" h="426581">
                <a:moveTo>
                  <a:pt x="0" y="0"/>
                </a:moveTo>
                <a:lnTo>
                  <a:pt x="9838790" y="0"/>
                </a:lnTo>
                <a:lnTo>
                  <a:pt x="9838790" y="426582"/>
                </a:lnTo>
                <a:lnTo>
                  <a:pt x="0" y="426582"/>
                </a:lnTo>
                <a:lnTo>
                  <a:pt x="0" y="0"/>
                </a:lnTo>
                <a:close/>
              </a:path>
            </a:pathLst>
          </a:custGeom>
          <a:blipFill>
            <a:blip r:embed="rId4"/>
            <a:stretch>
              <a:fillRect t="-435009" r="-41965" b="-111669"/>
            </a:stretch>
          </a:blipFill>
        </p:spPr>
        <p:txBody>
          <a:bodyPr/>
          <a:lstStyle/>
          <a:p>
            <a:endParaRPr lang="es-PE"/>
          </a:p>
        </p:txBody>
      </p:sp>
      <p:sp>
        <p:nvSpPr>
          <p:cNvPr id="4" name="Freeform 4"/>
          <p:cNvSpPr/>
          <p:nvPr/>
        </p:nvSpPr>
        <p:spPr>
          <a:xfrm rot="1313163">
            <a:off x="14165053" y="-1453127"/>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5" name="Group 5"/>
          <p:cNvGrpSpPr/>
          <p:nvPr/>
        </p:nvGrpSpPr>
        <p:grpSpPr>
          <a:xfrm>
            <a:off x="0" y="0"/>
            <a:ext cx="1346542" cy="4019465"/>
            <a:chOff x="0" y="0"/>
            <a:chExt cx="511124" cy="1525720"/>
          </a:xfrm>
        </p:grpSpPr>
        <p:sp>
          <p:nvSpPr>
            <p:cNvPr id="6" name="Freeform 6"/>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7" name="TextBox 7"/>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8" name="Freeform 8"/>
          <p:cNvSpPr/>
          <p:nvPr/>
        </p:nvSpPr>
        <p:spPr>
          <a:xfrm>
            <a:off x="2586109" y="2462248"/>
            <a:ext cx="10230894" cy="4221277"/>
          </a:xfrm>
          <a:custGeom>
            <a:avLst/>
            <a:gdLst/>
            <a:ahLst/>
            <a:cxnLst/>
            <a:rect l="l" t="t" r="r" b="b"/>
            <a:pathLst>
              <a:path w="10230894" h="4221277">
                <a:moveTo>
                  <a:pt x="0" y="0"/>
                </a:moveTo>
                <a:lnTo>
                  <a:pt x="10230894" y="0"/>
                </a:lnTo>
                <a:lnTo>
                  <a:pt x="10230894" y="4221277"/>
                </a:lnTo>
                <a:lnTo>
                  <a:pt x="0" y="4221277"/>
                </a:lnTo>
                <a:lnTo>
                  <a:pt x="0" y="0"/>
                </a:lnTo>
                <a:close/>
              </a:path>
            </a:pathLst>
          </a:custGeom>
          <a:blipFill>
            <a:blip r:embed="rId5"/>
            <a:stretch>
              <a:fillRect l="-2235" t="-2709" r="-2573" b="-3405"/>
            </a:stretch>
          </a:blipFill>
        </p:spPr>
        <p:txBody>
          <a:bodyPr/>
          <a:lstStyle/>
          <a:p>
            <a:endParaRPr lang="es-PE"/>
          </a:p>
        </p:txBody>
      </p:sp>
      <p:sp>
        <p:nvSpPr>
          <p:cNvPr id="9" name="TextBox 9"/>
          <p:cNvSpPr txBox="1"/>
          <p:nvPr/>
        </p:nvSpPr>
        <p:spPr>
          <a:xfrm>
            <a:off x="2080409" y="164463"/>
            <a:ext cx="12538903" cy="206692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Poppins"/>
                <a:ea typeface="Poppins"/>
                <a:cs typeface="Poppins"/>
                <a:sym typeface="Poppins"/>
              </a:rPr>
              <a:t>ANALISIS COMPARATIVO DE VULNERABILIDADES</a:t>
            </a:r>
          </a:p>
        </p:txBody>
      </p:sp>
      <p:sp>
        <p:nvSpPr>
          <p:cNvPr id="10" name="TextBox 10"/>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11" name="TextBox 11"/>
          <p:cNvSpPr txBox="1"/>
          <p:nvPr/>
        </p:nvSpPr>
        <p:spPr>
          <a:xfrm>
            <a:off x="2680252" y="7584658"/>
            <a:ext cx="14166160" cy="2162048"/>
          </a:xfrm>
          <a:prstGeom prst="rect">
            <a:avLst/>
          </a:prstGeom>
        </p:spPr>
        <p:txBody>
          <a:bodyPr lIns="0" tIns="0" rIns="0" bIns="0" rtlCol="0" anchor="t">
            <a:spAutoFit/>
          </a:bodyPr>
          <a:lstStyle/>
          <a:p>
            <a:pPr algn="just">
              <a:lnSpc>
                <a:spcPts val="2855"/>
              </a:lnSpc>
              <a:spcBef>
                <a:spcPct val="0"/>
              </a:spcBef>
            </a:pPr>
            <a:r>
              <a:rPr lang="en-US" sz="2069">
                <a:solidFill>
                  <a:srgbClr val="FFFFFF"/>
                </a:solidFill>
                <a:latin typeface="DM Sans"/>
                <a:ea typeface="DM Sans"/>
                <a:cs typeface="DM Sans"/>
                <a:sym typeface="DM Sans"/>
              </a:rPr>
              <a:t>Las tres vulnerabilidades analizadas representan amenazas críticas que han demostrado capacidad de propagación masiva y daño significativo a la infraestructura global. DejaBlue afecta sistemas más recientes incluyendo Windows 10 y Server 2019, mientras que BlueKeep se centra en versiones anteriores pero con capacidad wormable. EternalBlue, aunque parcheada en 2017, sigue siendo relevante por su uso en ataques históricos como WannaCry y NotPetya. La rápida disponibilidad de exploits (3 días para DejaBlue) subraya la importancia de aplicar parches inmediatamente.</a:t>
            </a:r>
          </a:p>
        </p:txBody>
      </p:sp>
      <p:sp>
        <p:nvSpPr>
          <p:cNvPr id="12" name="TextBox 12"/>
          <p:cNvSpPr txBox="1"/>
          <p:nvPr/>
        </p:nvSpPr>
        <p:spPr>
          <a:xfrm>
            <a:off x="2680252" y="7076457"/>
            <a:ext cx="14166160" cy="477406"/>
          </a:xfrm>
          <a:prstGeom prst="rect">
            <a:avLst/>
          </a:prstGeom>
        </p:spPr>
        <p:txBody>
          <a:bodyPr lIns="0" tIns="0" rIns="0" bIns="0" rtlCol="0" anchor="t">
            <a:spAutoFit/>
          </a:bodyPr>
          <a:lstStyle/>
          <a:p>
            <a:pPr algn="ctr">
              <a:lnSpc>
                <a:spcPts val="3959"/>
              </a:lnSpc>
              <a:spcBef>
                <a:spcPct val="0"/>
              </a:spcBef>
            </a:pPr>
            <a:r>
              <a:rPr lang="en-US" sz="2869" b="1">
                <a:solidFill>
                  <a:srgbClr val="FFFFFF"/>
                </a:solidFill>
                <a:latin typeface="DM Sans Bold"/>
                <a:ea typeface="DM Sans Bold"/>
                <a:cs typeface="DM Sans Bold"/>
                <a:sym typeface="DM Sans Bold"/>
              </a:rPr>
              <a:t>Análisis de impacto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s-PE"/>
          </a:p>
        </p:txBody>
      </p:sp>
      <p:sp>
        <p:nvSpPr>
          <p:cNvPr id="3" name="TextBox 3"/>
          <p:cNvSpPr txBox="1"/>
          <p:nvPr/>
        </p:nvSpPr>
        <p:spPr>
          <a:xfrm>
            <a:off x="4527973" y="2740237"/>
            <a:ext cx="10093177" cy="5886810"/>
          </a:xfrm>
          <a:prstGeom prst="rect">
            <a:avLst/>
          </a:prstGeom>
        </p:spPr>
        <p:txBody>
          <a:bodyPr lIns="0" tIns="0" rIns="0" bIns="0" rtlCol="0" anchor="t">
            <a:spAutoFit/>
          </a:bodyPr>
          <a:lstStyle/>
          <a:p>
            <a:pPr marL="578573" lvl="1" indent="-289286" algn="l">
              <a:lnSpc>
                <a:spcPts val="3698"/>
              </a:lnSpc>
              <a:buFont typeface="Arial"/>
              <a:buChar char="•"/>
            </a:pPr>
            <a:r>
              <a:rPr lang="en-US" sz="2679">
                <a:solidFill>
                  <a:srgbClr val="FFFFFF"/>
                </a:solidFill>
                <a:latin typeface="DM Sans"/>
                <a:ea typeface="DM Sans"/>
                <a:cs typeface="DM Sans"/>
                <a:sym typeface="DM Sans"/>
              </a:rPr>
              <a:t>Actualización y Gestión de Parches</a:t>
            </a:r>
          </a:p>
          <a:p>
            <a:pPr algn="l">
              <a:lnSpc>
                <a:spcPts val="3284"/>
              </a:lnSpc>
            </a:pPr>
            <a:r>
              <a:rPr lang="en-US" sz="2379" u="none" strike="noStrike">
                <a:solidFill>
                  <a:srgbClr val="FFFFFF"/>
                </a:solidFill>
                <a:latin typeface="DM Sans"/>
                <a:ea typeface="DM Sans"/>
                <a:cs typeface="DM Sans"/>
                <a:sym typeface="DM Sans"/>
              </a:rPr>
              <a:t>Instalar parches y actualizaciones de seguridad de manera inmediata y sistemática para prevenir explotación de vulnerabilidades conocidas  </a:t>
            </a:r>
          </a:p>
          <a:p>
            <a:pPr algn="l">
              <a:lnSpc>
                <a:spcPts val="3284"/>
              </a:lnSpc>
            </a:pPr>
            <a:endParaRPr lang="en-US" sz="2379" u="none" strike="noStrike">
              <a:solidFill>
                <a:srgbClr val="FFFFFF"/>
              </a:solidFill>
              <a:latin typeface="DM Sans"/>
              <a:ea typeface="DM Sans"/>
              <a:cs typeface="DM Sans"/>
              <a:sym typeface="DM Sans"/>
            </a:endParaRPr>
          </a:p>
          <a:p>
            <a:pPr algn="l">
              <a:lnSpc>
                <a:spcPts val="3284"/>
              </a:lnSpc>
            </a:pPr>
            <a:endParaRPr lang="en-US" sz="2379" u="none" strike="noStrike">
              <a:solidFill>
                <a:srgbClr val="FFFFFF"/>
              </a:solidFill>
              <a:latin typeface="DM Sans"/>
              <a:ea typeface="DM Sans"/>
              <a:cs typeface="DM Sans"/>
              <a:sym typeface="DM Sans"/>
            </a:endParaRPr>
          </a:p>
          <a:p>
            <a:pPr marL="578573" lvl="1" indent="-289286" algn="l">
              <a:lnSpc>
                <a:spcPts val="3698"/>
              </a:lnSpc>
              <a:buFont typeface="Arial"/>
              <a:buChar char="•"/>
            </a:pPr>
            <a:r>
              <a:rPr lang="en-US" sz="2679" u="none" strike="noStrike">
                <a:solidFill>
                  <a:srgbClr val="FFFFFF"/>
                </a:solidFill>
                <a:latin typeface="DM Sans"/>
                <a:ea typeface="DM Sans"/>
                <a:cs typeface="DM Sans"/>
                <a:sym typeface="DM Sans"/>
              </a:rPr>
              <a:t>Configuración y Restricción de Servicios</a:t>
            </a:r>
          </a:p>
          <a:p>
            <a:pPr algn="l">
              <a:lnSpc>
                <a:spcPts val="3284"/>
              </a:lnSpc>
            </a:pPr>
            <a:r>
              <a:rPr lang="en-US" sz="2379" u="none" strike="noStrike">
                <a:solidFill>
                  <a:srgbClr val="FFFFFF"/>
                </a:solidFill>
                <a:latin typeface="DM Sans"/>
                <a:ea typeface="DM Sans"/>
                <a:cs typeface="DM Sans"/>
                <a:sym typeface="DM Sans"/>
              </a:rPr>
              <a:t>Deshabilitar servicios innecesarios como RDP o SMB cuando no son requeridos y limitar exposición a internet</a:t>
            </a:r>
          </a:p>
          <a:p>
            <a:pPr algn="l">
              <a:lnSpc>
                <a:spcPts val="3284"/>
              </a:lnSpc>
            </a:pPr>
            <a:endParaRPr lang="en-US" sz="2379" u="none" strike="noStrike">
              <a:solidFill>
                <a:srgbClr val="FFFFFF"/>
              </a:solidFill>
              <a:latin typeface="DM Sans"/>
              <a:ea typeface="DM Sans"/>
              <a:cs typeface="DM Sans"/>
              <a:sym typeface="DM Sans"/>
            </a:endParaRPr>
          </a:p>
          <a:p>
            <a:pPr algn="l">
              <a:lnSpc>
                <a:spcPts val="3284"/>
              </a:lnSpc>
            </a:pPr>
            <a:endParaRPr lang="en-US" sz="2379" u="none" strike="noStrike">
              <a:solidFill>
                <a:srgbClr val="FFFFFF"/>
              </a:solidFill>
              <a:latin typeface="DM Sans"/>
              <a:ea typeface="DM Sans"/>
              <a:cs typeface="DM Sans"/>
              <a:sym typeface="DM Sans"/>
            </a:endParaRPr>
          </a:p>
          <a:p>
            <a:pPr marL="578573" lvl="1" indent="-289286" algn="l">
              <a:lnSpc>
                <a:spcPts val="3698"/>
              </a:lnSpc>
              <a:buFont typeface="Arial"/>
              <a:buChar char="•"/>
            </a:pPr>
            <a:r>
              <a:rPr lang="en-US" sz="2679" u="none" strike="noStrike">
                <a:solidFill>
                  <a:srgbClr val="FFFFFF"/>
                </a:solidFill>
                <a:latin typeface="DM Sans"/>
                <a:ea typeface="DM Sans"/>
                <a:cs typeface="DM Sans"/>
                <a:sym typeface="DM Sans"/>
              </a:rPr>
              <a:t>Monitoreo y Capacitación Continua</a:t>
            </a:r>
          </a:p>
          <a:p>
            <a:pPr algn="l">
              <a:lnSpc>
                <a:spcPts val="3284"/>
              </a:lnSpc>
            </a:pPr>
            <a:r>
              <a:rPr lang="en-US" sz="2379" u="none" strike="noStrike">
                <a:solidFill>
                  <a:srgbClr val="FFFFFF"/>
                </a:solidFill>
                <a:latin typeface="DM Sans"/>
                <a:ea typeface="DM Sans"/>
                <a:cs typeface="DM Sans"/>
                <a:sym typeface="DM Sans"/>
              </a:rPr>
              <a:t>Implementar monitoreo activo de logs, auditorias regulares y mantener al personal informado sobre amenazas emergentes y mejores practicas </a:t>
            </a:r>
          </a:p>
          <a:p>
            <a:pPr algn="l">
              <a:lnSpc>
                <a:spcPts val="3284"/>
              </a:lnSpc>
            </a:pPr>
            <a:endParaRPr lang="en-US" sz="2379" u="none" strike="noStrike">
              <a:solidFill>
                <a:srgbClr val="FFFFFF"/>
              </a:solidFill>
              <a:latin typeface="DM Sans"/>
              <a:ea typeface="DM Sans"/>
              <a:cs typeface="DM Sans"/>
              <a:sym typeface="DM Sans"/>
            </a:endParaRPr>
          </a:p>
        </p:txBody>
      </p:sp>
      <p:sp>
        <p:nvSpPr>
          <p:cNvPr id="4" name="Freeform 4"/>
          <p:cNvSpPr/>
          <p:nvPr/>
        </p:nvSpPr>
        <p:spPr>
          <a:xfrm>
            <a:off x="-76539" y="7631497"/>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5" name="Group 5"/>
          <p:cNvGrpSpPr/>
          <p:nvPr/>
        </p:nvGrpSpPr>
        <p:grpSpPr>
          <a:xfrm>
            <a:off x="0" y="0"/>
            <a:ext cx="1346542" cy="4019465"/>
            <a:chOff x="0" y="0"/>
            <a:chExt cx="511124" cy="1525720"/>
          </a:xfrm>
        </p:grpSpPr>
        <p:sp>
          <p:nvSpPr>
            <p:cNvPr id="6" name="Freeform 6"/>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7" name="TextBox 7"/>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grpSp>
        <p:nvGrpSpPr>
          <p:cNvPr id="8" name="Group 8"/>
          <p:cNvGrpSpPr/>
          <p:nvPr/>
        </p:nvGrpSpPr>
        <p:grpSpPr>
          <a:xfrm>
            <a:off x="3077577" y="2919939"/>
            <a:ext cx="753950" cy="753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s-PE"/>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855"/>
                </a:lnSpc>
              </a:pPr>
              <a:endParaRPr/>
            </a:p>
          </p:txBody>
        </p:sp>
      </p:grpSp>
      <p:sp>
        <p:nvSpPr>
          <p:cNvPr id="11" name="TextBox 11"/>
          <p:cNvSpPr txBox="1"/>
          <p:nvPr/>
        </p:nvSpPr>
        <p:spPr>
          <a:xfrm>
            <a:off x="13161763" y="543420"/>
            <a:ext cx="5126237" cy="1466312"/>
          </a:xfrm>
          <a:prstGeom prst="rect">
            <a:avLst/>
          </a:prstGeom>
        </p:spPr>
        <p:txBody>
          <a:bodyPr lIns="0" tIns="0" rIns="0" bIns="0" rtlCol="0" anchor="t">
            <a:spAutoFit/>
          </a:bodyPr>
          <a:lstStyle/>
          <a:p>
            <a:pPr marL="0" lvl="0" indent="0" algn="l">
              <a:lnSpc>
                <a:spcPts val="5661"/>
              </a:lnSpc>
              <a:spcBef>
                <a:spcPct val="0"/>
              </a:spcBef>
            </a:pPr>
            <a:r>
              <a:rPr lang="en-US" sz="4717">
                <a:solidFill>
                  <a:srgbClr val="56AEFF"/>
                </a:solidFill>
                <a:latin typeface="Poppins"/>
                <a:ea typeface="Poppins"/>
                <a:cs typeface="Poppins"/>
                <a:sym typeface="Poppins"/>
              </a:rPr>
              <a:t>BUENAS PRACTICAS</a:t>
            </a:r>
          </a:p>
        </p:txBody>
      </p:sp>
      <p:sp>
        <p:nvSpPr>
          <p:cNvPr id="12" name="TextBox 12"/>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grpSp>
        <p:nvGrpSpPr>
          <p:cNvPr id="13" name="Group 13"/>
          <p:cNvGrpSpPr/>
          <p:nvPr/>
        </p:nvGrpSpPr>
        <p:grpSpPr>
          <a:xfrm>
            <a:off x="3077577" y="7008343"/>
            <a:ext cx="753950" cy="7539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s-PE"/>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855"/>
                </a:lnSpc>
              </a:pPr>
              <a:endParaRPr/>
            </a:p>
          </p:txBody>
        </p:sp>
      </p:grpSp>
      <p:grpSp>
        <p:nvGrpSpPr>
          <p:cNvPr id="16" name="Group 16"/>
          <p:cNvGrpSpPr/>
          <p:nvPr/>
        </p:nvGrpSpPr>
        <p:grpSpPr>
          <a:xfrm>
            <a:off x="3077577" y="4903702"/>
            <a:ext cx="753950" cy="7539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s-PE"/>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855"/>
                </a:lnSpc>
              </a:pPr>
              <a:endParaRPr/>
            </a:p>
          </p:txBody>
        </p:sp>
      </p:grpSp>
      <p:sp>
        <p:nvSpPr>
          <p:cNvPr id="19" name="TextBox 19"/>
          <p:cNvSpPr txBox="1"/>
          <p:nvPr/>
        </p:nvSpPr>
        <p:spPr>
          <a:xfrm>
            <a:off x="2609324" y="3015582"/>
            <a:ext cx="1690455" cy="535570"/>
          </a:xfrm>
          <a:prstGeom prst="rect">
            <a:avLst/>
          </a:prstGeom>
        </p:spPr>
        <p:txBody>
          <a:bodyPr lIns="0" tIns="0" rIns="0" bIns="0" rtlCol="0" anchor="t">
            <a:spAutoFit/>
          </a:bodyPr>
          <a:lstStyle/>
          <a:p>
            <a:pPr algn="ctr">
              <a:lnSpc>
                <a:spcPts val="4464"/>
              </a:lnSpc>
            </a:pPr>
            <a:r>
              <a:rPr lang="en-US" sz="3235" b="1">
                <a:solidFill>
                  <a:srgbClr val="FFFFFF"/>
                </a:solidFill>
                <a:latin typeface="DM Sans Bold"/>
                <a:ea typeface="DM Sans Bold"/>
                <a:cs typeface="DM Sans Bold"/>
                <a:sym typeface="DM Sans Bold"/>
              </a:rPr>
              <a:t>1</a:t>
            </a:r>
          </a:p>
        </p:txBody>
      </p:sp>
      <p:sp>
        <p:nvSpPr>
          <p:cNvPr id="20" name="TextBox 20"/>
          <p:cNvSpPr txBox="1"/>
          <p:nvPr/>
        </p:nvSpPr>
        <p:spPr>
          <a:xfrm>
            <a:off x="2609324" y="7095927"/>
            <a:ext cx="1690455" cy="535570"/>
          </a:xfrm>
          <a:prstGeom prst="rect">
            <a:avLst/>
          </a:prstGeom>
        </p:spPr>
        <p:txBody>
          <a:bodyPr lIns="0" tIns="0" rIns="0" bIns="0" rtlCol="0" anchor="t">
            <a:spAutoFit/>
          </a:bodyPr>
          <a:lstStyle/>
          <a:p>
            <a:pPr algn="ctr">
              <a:lnSpc>
                <a:spcPts val="4464"/>
              </a:lnSpc>
            </a:pPr>
            <a:r>
              <a:rPr lang="en-US" sz="3235" b="1">
                <a:solidFill>
                  <a:srgbClr val="FFFFFF"/>
                </a:solidFill>
                <a:latin typeface="DM Sans Bold"/>
                <a:ea typeface="DM Sans Bold"/>
                <a:cs typeface="DM Sans Bold"/>
                <a:sym typeface="DM Sans Bold"/>
              </a:rPr>
              <a:t>3</a:t>
            </a:r>
          </a:p>
        </p:txBody>
      </p:sp>
      <p:sp>
        <p:nvSpPr>
          <p:cNvPr id="21" name="TextBox 21"/>
          <p:cNvSpPr txBox="1"/>
          <p:nvPr/>
        </p:nvSpPr>
        <p:spPr>
          <a:xfrm>
            <a:off x="2609324" y="4988150"/>
            <a:ext cx="1690455" cy="535570"/>
          </a:xfrm>
          <a:prstGeom prst="rect">
            <a:avLst/>
          </a:prstGeom>
        </p:spPr>
        <p:txBody>
          <a:bodyPr lIns="0" tIns="0" rIns="0" bIns="0" rtlCol="0" anchor="t">
            <a:spAutoFit/>
          </a:bodyPr>
          <a:lstStyle/>
          <a:p>
            <a:pPr algn="ctr">
              <a:lnSpc>
                <a:spcPts val="4464"/>
              </a:lnSpc>
            </a:pPr>
            <a:r>
              <a:rPr lang="en-US" sz="3235" b="1">
                <a:solidFill>
                  <a:srgbClr val="FFFFFF"/>
                </a:solidFill>
                <a:latin typeface="DM Sans Bold"/>
                <a:ea typeface="DM Sans Bold"/>
                <a:cs typeface="DM Sans Bold"/>
                <a:sym typeface="DM Sans Bold"/>
              </a:rPr>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531821" y="-54747"/>
            <a:ext cx="8326526" cy="8655613"/>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txBody>
            <a:bodyPr/>
            <a:lstStyle/>
            <a:p>
              <a:endParaRPr lang="es-PE"/>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grpSp>
        <p:nvGrpSpPr>
          <p:cNvPr id="6" name="Group 6"/>
          <p:cNvGrpSpPr/>
          <p:nvPr/>
        </p:nvGrpSpPr>
        <p:grpSpPr>
          <a:xfrm>
            <a:off x="0" y="0"/>
            <a:ext cx="1346542" cy="4019465"/>
            <a:chOff x="0" y="0"/>
            <a:chExt cx="511124" cy="1525720"/>
          </a:xfrm>
        </p:grpSpPr>
        <p:sp>
          <p:nvSpPr>
            <p:cNvPr id="7" name="Freeform 7"/>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8" name="TextBox 8"/>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grpSp>
        <p:nvGrpSpPr>
          <p:cNvPr id="9" name="Group 9"/>
          <p:cNvGrpSpPr/>
          <p:nvPr/>
        </p:nvGrpSpPr>
        <p:grpSpPr>
          <a:xfrm>
            <a:off x="1783747" y="1518258"/>
            <a:ext cx="3062794" cy="871888"/>
            <a:chOff x="0" y="0"/>
            <a:chExt cx="4083725" cy="1162517"/>
          </a:xfrm>
        </p:grpSpPr>
        <p:grpSp>
          <p:nvGrpSpPr>
            <p:cNvPr id="10" name="Group 10"/>
            <p:cNvGrpSpPr/>
            <p:nvPr/>
          </p:nvGrpSpPr>
          <p:grpSpPr>
            <a:xfrm>
              <a:off x="0" y="0"/>
              <a:ext cx="4083725" cy="1162517"/>
              <a:chOff x="0" y="0"/>
              <a:chExt cx="2565722" cy="730386"/>
            </a:xfrm>
          </p:grpSpPr>
          <p:sp>
            <p:nvSpPr>
              <p:cNvPr id="11" name="Freeform 11"/>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s-PE"/>
              </a:p>
            </p:txBody>
          </p:sp>
          <p:sp>
            <p:nvSpPr>
              <p:cNvPr id="12" name="TextBox 12"/>
              <p:cNvSpPr txBox="1"/>
              <p:nvPr/>
            </p:nvSpPr>
            <p:spPr>
              <a:xfrm>
                <a:off x="177800" y="-38100"/>
                <a:ext cx="2311722" cy="768486"/>
              </a:xfrm>
              <a:prstGeom prst="rect">
                <a:avLst/>
              </a:prstGeom>
            </p:spPr>
            <p:txBody>
              <a:bodyPr lIns="70387" tIns="70387" rIns="70387" bIns="70387" rtlCol="0" anchor="ctr"/>
              <a:lstStyle/>
              <a:p>
                <a:pPr algn="ctr">
                  <a:lnSpc>
                    <a:spcPts val="2605"/>
                  </a:lnSpc>
                </a:pPr>
                <a:endParaRPr/>
              </a:p>
            </p:txBody>
          </p:sp>
        </p:grpSp>
        <p:sp>
          <p:nvSpPr>
            <p:cNvPr id="13" name="TextBox 13"/>
            <p:cNvSpPr txBox="1"/>
            <p:nvPr/>
          </p:nvSpPr>
          <p:spPr>
            <a:xfrm>
              <a:off x="694956" y="253327"/>
              <a:ext cx="2693812" cy="608237"/>
            </a:xfrm>
            <a:prstGeom prst="rect">
              <a:avLst/>
            </a:prstGeom>
          </p:spPr>
          <p:txBody>
            <a:bodyPr lIns="0" tIns="0" rIns="0" bIns="0" rtlCol="0" anchor="t">
              <a:spAutoFit/>
            </a:bodyPr>
            <a:lstStyle/>
            <a:p>
              <a:pPr marL="0" lvl="0" indent="0" algn="ctr">
                <a:lnSpc>
                  <a:spcPts val="3816"/>
                </a:lnSpc>
                <a:spcBef>
                  <a:spcPct val="0"/>
                </a:spcBef>
              </a:pPr>
              <a:r>
                <a:rPr lang="en-US" sz="2765" b="1">
                  <a:solidFill>
                    <a:srgbClr val="051D40"/>
                  </a:solidFill>
                  <a:latin typeface="DM Sans Bold"/>
                  <a:ea typeface="DM Sans Bold"/>
                  <a:cs typeface="DM Sans Bold"/>
                  <a:sym typeface="DM Sans Bold"/>
                </a:rPr>
                <a:t>BlueKeep</a:t>
              </a:r>
            </a:p>
          </p:txBody>
        </p:sp>
      </p:grpSp>
      <p:sp>
        <p:nvSpPr>
          <p:cNvPr id="14" name="Freeform 14"/>
          <p:cNvSpPr/>
          <p:nvPr/>
        </p:nvSpPr>
        <p:spPr>
          <a:xfrm>
            <a:off x="935026" y="5982626"/>
            <a:ext cx="6151313" cy="3198683"/>
          </a:xfrm>
          <a:custGeom>
            <a:avLst/>
            <a:gdLst/>
            <a:ahLst/>
            <a:cxnLst/>
            <a:rect l="l" t="t" r="r" b="b"/>
            <a:pathLst>
              <a:path w="6151313" h="3198683">
                <a:moveTo>
                  <a:pt x="0" y="0"/>
                </a:moveTo>
                <a:lnTo>
                  <a:pt x="6151313" y="0"/>
                </a:lnTo>
                <a:lnTo>
                  <a:pt x="6151313" y="3198683"/>
                </a:lnTo>
                <a:lnTo>
                  <a:pt x="0" y="3198683"/>
                </a:lnTo>
                <a:lnTo>
                  <a:pt x="0" y="0"/>
                </a:lnTo>
                <a:close/>
              </a:path>
            </a:pathLst>
          </a:custGeom>
          <a:blipFill>
            <a:blip r:embed="rId5"/>
            <a:stretch>
              <a:fillRect/>
            </a:stretch>
          </a:blipFill>
        </p:spPr>
        <p:txBody>
          <a:bodyPr/>
          <a:lstStyle/>
          <a:p>
            <a:endParaRPr lang="es-PE"/>
          </a:p>
        </p:txBody>
      </p:sp>
      <p:sp>
        <p:nvSpPr>
          <p:cNvPr id="15" name="Freeform 15"/>
          <p:cNvSpPr/>
          <p:nvPr/>
        </p:nvSpPr>
        <p:spPr>
          <a:xfrm>
            <a:off x="5087976" y="1434636"/>
            <a:ext cx="3996726" cy="904331"/>
          </a:xfrm>
          <a:custGeom>
            <a:avLst/>
            <a:gdLst/>
            <a:ahLst/>
            <a:cxnLst/>
            <a:rect l="l" t="t" r="r" b="b"/>
            <a:pathLst>
              <a:path w="3996726" h="904331">
                <a:moveTo>
                  <a:pt x="0" y="0"/>
                </a:moveTo>
                <a:lnTo>
                  <a:pt x="3996726" y="0"/>
                </a:lnTo>
                <a:lnTo>
                  <a:pt x="3996726" y="904330"/>
                </a:lnTo>
                <a:lnTo>
                  <a:pt x="0" y="904330"/>
                </a:lnTo>
                <a:lnTo>
                  <a:pt x="0" y="0"/>
                </a:lnTo>
                <a:close/>
              </a:path>
            </a:pathLst>
          </a:custGeom>
          <a:blipFill>
            <a:blip r:embed="rId6"/>
            <a:stretch>
              <a:fillRect r="-34562" b="-74134"/>
            </a:stretch>
          </a:blipFill>
        </p:spPr>
        <p:txBody>
          <a:bodyPr/>
          <a:lstStyle/>
          <a:p>
            <a:endParaRPr lang="es-PE"/>
          </a:p>
        </p:txBody>
      </p:sp>
      <p:sp>
        <p:nvSpPr>
          <p:cNvPr id="16" name="Freeform 16"/>
          <p:cNvSpPr/>
          <p:nvPr/>
        </p:nvSpPr>
        <p:spPr>
          <a:xfrm>
            <a:off x="7591495" y="6148250"/>
            <a:ext cx="3836993" cy="2700284"/>
          </a:xfrm>
          <a:custGeom>
            <a:avLst/>
            <a:gdLst/>
            <a:ahLst/>
            <a:cxnLst/>
            <a:rect l="l" t="t" r="r" b="b"/>
            <a:pathLst>
              <a:path w="3836993" h="2700284">
                <a:moveTo>
                  <a:pt x="0" y="0"/>
                </a:moveTo>
                <a:lnTo>
                  <a:pt x="3836993" y="0"/>
                </a:lnTo>
                <a:lnTo>
                  <a:pt x="3836993" y="2700283"/>
                </a:lnTo>
                <a:lnTo>
                  <a:pt x="0" y="2700283"/>
                </a:lnTo>
                <a:lnTo>
                  <a:pt x="0" y="0"/>
                </a:lnTo>
                <a:close/>
              </a:path>
            </a:pathLst>
          </a:custGeom>
          <a:blipFill>
            <a:blip r:embed="rId7"/>
            <a:stretch>
              <a:fillRect/>
            </a:stretch>
          </a:blipFill>
        </p:spPr>
        <p:txBody>
          <a:bodyPr/>
          <a:lstStyle/>
          <a:p>
            <a:endParaRPr lang="es-PE"/>
          </a:p>
        </p:txBody>
      </p:sp>
      <p:sp>
        <p:nvSpPr>
          <p:cNvPr id="17" name="TextBox 17"/>
          <p:cNvSpPr txBox="1"/>
          <p:nvPr/>
        </p:nvSpPr>
        <p:spPr>
          <a:xfrm>
            <a:off x="1783747" y="367836"/>
            <a:ext cx="6235170" cy="1066800"/>
          </a:xfrm>
          <a:prstGeom prst="rect">
            <a:avLst/>
          </a:prstGeom>
        </p:spPr>
        <p:txBody>
          <a:bodyPr lIns="0" tIns="0" rIns="0" bIns="0" rtlCol="0" anchor="t">
            <a:spAutoFit/>
          </a:bodyPr>
          <a:lstStyle/>
          <a:p>
            <a:pPr marL="0" lvl="0" indent="0" algn="l">
              <a:lnSpc>
                <a:spcPts val="7884"/>
              </a:lnSpc>
              <a:spcBef>
                <a:spcPct val="0"/>
              </a:spcBef>
            </a:pPr>
            <a:r>
              <a:rPr lang="en-US" sz="6570">
                <a:solidFill>
                  <a:srgbClr val="FFFFFF"/>
                </a:solidFill>
                <a:latin typeface="Poppins"/>
                <a:ea typeface="Poppins"/>
                <a:cs typeface="Poppins"/>
                <a:sym typeface="Poppins"/>
              </a:rPr>
              <a:t>SIMULACION</a:t>
            </a:r>
          </a:p>
        </p:txBody>
      </p:sp>
      <p:sp>
        <p:nvSpPr>
          <p:cNvPr id="18" name="TextBox 18"/>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19" name="TextBox 19"/>
          <p:cNvSpPr txBox="1"/>
          <p:nvPr/>
        </p:nvSpPr>
        <p:spPr>
          <a:xfrm>
            <a:off x="1844179" y="2879785"/>
            <a:ext cx="7299821" cy="2523923"/>
          </a:xfrm>
          <a:prstGeom prst="rect">
            <a:avLst/>
          </a:prstGeom>
        </p:spPr>
        <p:txBody>
          <a:bodyPr lIns="0" tIns="0" rIns="0" bIns="0" rtlCol="0" anchor="t">
            <a:spAutoFit/>
          </a:bodyPr>
          <a:lstStyle/>
          <a:p>
            <a:pPr algn="l">
              <a:lnSpc>
                <a:spcPts val="2855"/>
              </a:lnSpc>
            </a:pPr>
            <a:r>
              <a:rPr lang="en-US" sz="2069">
                <a:solidFill>
                  <a:srgbClr val="FFFFFF"/>
                </a:solidFill>
                <a:latin typeface="DM Sans"/>
                <a:ea typeface="DM Sans"/>
                <a:cs typeface="DM Sans"/>
                <a:sym typeface="DM Sans"/>
              </a:rPr>
              <a:t>GITBASH</a:t>
            </a:r>
          </a:p>
          <a:p>
            <a:pPr algn="ctr">
              <a:lnSpc>
                <a:spcPts val="2855"/>
              </a:lnSpc>
            </a:pPr>
            <a:r>
              <a:rPr lang="en-US" sz="2069">
                <a:solidFill>
                  <a:srgbClr val="FFFFFF"/>
                </a:solidFill>
                <a:latin typeface="DM Sans"/>
                <a:ea typeface="DM Sans"/>
                <a:cs typeface="DM Sans"/>
                <a:sym typeface="DM Sans"/>
              </a:rPr>
              <a:t>git clone https://github.com/DominidM/Kali-Attack.git</a:t>
            </a:r>
          </a:p>
          <a:p>
            <a:pPr algn="ctr">
              <a:lnSpc>
                <a:spcPts val="2855"/>
              </a:lnSpc>
            </a:pPr>
            <a:endParaRPr lang="en-US" sz="2069">
              <a:solidFill>
                <a:srgbClr val="FFFFFF"/>
              </a:solidFill>
              <a:latin typeface="DM Sans"/>
              <a:ea typeface="DM Sans"/>
              <a:cs typeface="DM Sans"/>
              <a:sym typeface="DM Sans"/>
            </a:endParaRPr>
          </a:p>
          <a:p>
            <a:pPr algn="ctr">
              <a:lnSpc>
                <a:spcPts val="2855"/>
              </a:lnSpc>
            </a:pPr>
            <a:r>
              <a:rPr lang="en-US" sz="2069">
                <a:solidFill>
                  <a:srgbClr val="FFFFFF"/>
                </a:solidFill>
                <a:latin typeface="DM Sans"/>
                <a:ea typeface="DM Sans"/>
                <a:cs typeface="DM Sans"/>
                <a:sym typeface="DM Sans"/>
              </a:rPr>
              <a:t>MV victima   -   cd Kali-Attack/Assets/.iso</a:t>
            </a:r>
          </a:p>
          <a:p>
            <a:pPr algn="ctr">
              <a:lnSpc>
                <a:spcPts val="2855"/>
              </a:lnSpc>
            </a:pPr>
            <a:r>
              <a:rPr lang="en-US" sz="2069" u="none" strike="noStrike">
                <a:solidFill>
                  <a:srgbClr val="FFFFFF"/>
                </a:solidFill>
                <a:latin typeface="DM Sans"/>
                <a:ea typeface="DM Sans"/>
                <a:cs typeface="DM Sans"/>
                <a:sym typeface="DM Sans"/>
              </a:rPr>
              <a:t>MV atacante  -  cd Kali-Attack/Blue Keep/ova</a:t>
            </a:r>
          </a:p>
          <a:p>
            <a:pPr algn="ctr">
              <a:lnSpc>
                <a:spcPts val="2855"/>
              </a:lnSpc>
            </a:pPr>
            <a:r>
              <a:rPr lang="en-US" sz="2069" u="none" strike="noStrike">
                <a:solidFill>
                  <a:srgbClr val="FFFFFF"/>
                </a:solidFill>
                <a:latin typeface="DM Sans"/>
                <a:ea typeface="DM Sans"/>
                <a:cs typeface="DM Sans"/>
                <a:sym typeface="DM Sans"/>
              </a:rPr>
              <a:t>Script py - cd Kali-Attack/Blue Keep/script</a:t>
            </a:r>
          </a:p>
          <a:p>
            <a:pPr algn="ctr">
              <a:lnSpc>
                <a:spcPts val="2855"/>
              </a:lnSpc>
            </a:pPr>
            <a:r>
              <a:rPr lang="en-US" sz="2069" u="none" strike="noStrike">
                <a:solidFill>
                  <a:srgbClr val="FFFFFF"/>
                </a:solidFill>
                <a:latin typeface="DM Sans"/>
                <a:ea typeface="DM Sans"/>
                <a:cs typeface="DM Sans"/>
                <a:sym typeface="DM Sans"/>
              </a:rPr>
              <a:t>Reportes WireShark - cd Kali-Attack/Blue Keep/rdp_packet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4" name="TextBox 4"/>
          <p:cNvSpPr txBox="1"/>
          <p:nvPr/>
        </p:nvSpPr>
        <p:spPr>
          <a:xfrm>
            <a:off x="1810102" y="278910"/>
            <a:ext cx="8905764" cy="3067050"/>
          </a:xfrm>
          <a:prstGeom prst="rect">
            <a:avLst/>
          </a:prstGeom>
        </p:spPr>
        <p:txBody>
          <a:bodyPr lIns="0" tIns="0" rIns="0" bIns="0" rtlCol="0" anchor="t">
            <a:spAutoFit/>
          </a:bodyPr>
          <a:lstStyle/>
          <a:p>
            <a:pPr marL="0" lvl="0" indent="0" algn="l">
              <a:lnSpc>
                <a:spcPts val="7884"/>
              </a:lnSpc>
              <a:spcBef>
                <a:spcPct val="0"/>
              </a:spcBef>
            </a:pPr>
            <a:r>
              <a:rPr lang="en-US" sz="6570">
                <a:solidFill>
                  <a:srgbClr val="FFFFFF"/>
                </a:solidFill>
                <a:latin typeface="Poppins"/>
                <a:ea typeface="Poppins"/>
                <a:cs typeface="Poppins"/>
                <a:sym typeface="Poppins"/>
              </a:rPr>
              <a:t>APLICACION DE BUENAS PRACTICAS DE PROTECION</a:t>
            </a:r>
          </a:p>
        </p:txBody>
      </p:sp>
      <p:grpSp>
        <p:nvGrpSpPr>
          <p:cNvPr id="5" name="Group 5"/>
          <p:cNvGrpSpPr/>
          <p:nvPr/>
        </p:nvGrpSpPr>
        <p:grpSpPr>
          <a:xfrm>
            <a:off x="0" y="0"/>
            <a:ext cx="1346542" cy="4019465"/>
            <a:chOff x="0" y="0"/>
            <a:chExt cx="511124" cy="1525720"/>
          </a:xfrm>
        </p:grpSpPr>
        <p:sp>
          <p:nvSpPr>
            <p:cNvPr id="6" name="Freeform 6"/>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7" name="TextBox 7"/>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grpSp>
        <p:nvGrpSpPr>
          <p:cNvPr id="9" name="Group 9"/>
          <p:cNvGrpSpPr/>
          <p:nvPr/>
        </p:nvGrpSpPr>
        <p:grpSpPr>
          <a:xfrm>
            <a:off x="11182591" y="1402134"/>
            <a:ext cx="5766364" cy="1641515"/>
            <a:chOff x="0" y="0"/>
            <a:chExt cx="7688486" cy="2188687"/>
          </a:xfrm>
        </p:grpSpPr>
        <p:grpSp>
          <p:nvGrpSpPr>
            <p:cNvPr id="10" name="Group 10"/>
            <p:cNvGrpSpPr/>
            <p:nvPr/>
          </p:nvGrpSpPr>
          <p:grpSpPr>
            <a:xfrm>
              <a:off x="0" y="0"/>
              <a:ext cx="7688486" cy="2188687"/>
              <a:chOff x="0" y="0"/>
              <a:chExt cx="2565722" cy="730386"/>
            </a:xfrm>
          </p:grpSpPr>
          <p:sp>
            <p:nvSpPr>
              <p:cNvPr id="11" name="Freeform 11"/>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s-PE"/>
              </a:p>
            </p:txBody>
          </p:sp>
          <p:sp>
            <p:nvSpPr>
              <p:cNvPr id="12" name="TextBox 12"/>
              <p:cNvSpPr txBox="1"/>
              <p:nvPr/>
            </p:nvSpPr>
            <p:spPr>
              <a:xfrm>
                <a:off x="177800" y="-38100"/>
                <a:ext cx="2311722" cy="768486"/>
              </a:xfrm>
              <a:prstGeom prst="rect">
                <a:avLst/>
              </a:prstGeom>
            </p:spPr>
            <p:txBody>
              <a:bodyPr lIns="70387" tIns="70387" rIns="70387" bIns="70387" rtlCol="0" anchor="ctr"/>
              <a:lstStyle/>
              <a:p>
                <a:pPr algn="ctr">
                  <a:lnSpc>
                    <a:spcPts val="2605"/>
                  </a:lnSpc>
                </a:pPr>
                <a:endParaRPr/>
              </a:p>
            </p:txBody>
          </p:sp>
        </p:grpSp>
        <p:sp>
          <p:nvSpPr>
            <p:cNvPr id="13" name="TextBox 13"/>
            <p:cNvSpPr txBox="1"/>
            <p:nvPr/>
          </p:nvSpPr>
          <p:spPr>
            <a:xfrm>
              <a:off x="1308404" y="480882"/>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BlueKeep</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9050" y="0"/>
            <a:ext cx="1346542" cy="4019465"/>
            <a:chOff x="0" y="0"/>
            <a:chExt cx="511124" cy="1525720"/>
          </a:xfrm>
        </p:grpSpPr>
        <p:sp>
          <p:nvSpPr>
            <p:cNvPr id="3" name="Freeform 3"/>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4" name="TextBox 4"/>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5" name="Freeform 5"/>
          <p:cNvSpPr/>
          <p:nvPr/>
        </p:nvSpPr>
        <p:spPr>
          <a:xfrm>
            <a:off x="861548" y="2656831"/>
            <a:ext cx="11284562" cy="6601469"/>
          </a:xfrm>
          <a:custGeom>
            <a:avLst/>
            <a:gdLst/>
            <a:ahLst/>
            <a:cxnLst/>
            <a:rect l="l" t="t" r="r" b="b"/>
            <a:pathLst>
              <a:path w="11284562" h="6601469">
                <a:moveTo>
                  <a:pt x="0" y="0"/>
                </a:moveTo>
                <a:lnTo>
                  <a:pt x="11284562" y="0"/>
                </a:lnTo>
                <a:lnTo>
                  <a:pt x="11284562" y="6601469"/>
                </a:lnTo>
                <a:lnTo>
                  <a:pt x="0" y="6601469"/>
                </a:lnTo>
                <a:lnTo>
                  <a:pt x="0" y="0"/>
                </a:lnTo>
                <a:close/>
              </a:path>
            </a:pathLst>
          </a:custGeom>
          <a:blipFill>
            <a:blip r:embed="rId2"/>
            <a:stretch>
              <a:fillRect/>
            </a:stretch>
          </a:blipFill>
        </p:spPr>
        <p:txBody>
          <a:bodyPr/>
          <a:lstStyle/>
          <a:p>
            <a:endParaRPr lang="es-PE"/>
          </a:p>
        </p:txBody>
      </p:sp>
      <p:sp>
        <p:nvSpPr>
          <p:cNvPr id="6" name="Freeform 6"/>
          <p:cNvSpPr/>
          <p:nvPr/>
        </p:nvSpPr>
        <p:spPr>
          <a:xfrm>
            <a:off x="12661113" y="2664359"/>
            <a:ext cx="4915245" cy="2806394"/>
          </a:xfrm>
          <a:custGeom>
            <a:avLst/>
            <a:gdLst/>
            <a:ahLst/>
            <a:cxnLst/>
            <a:rect l="l" t="t" r="r" b="b"/>
            <a:pathLst>
              <a:path w="4915245" h="2806394">
                <a:moveTo>
                  <a:pt x="0" y="0"/>
                </a:moveTo>
                <a:lnTo>
                  <a:pt x="4915245" y="0"/>
                </a:lnTo>
                <a:lnTo>
                  <a:pt x="4915245" y="2806394"/>
                </a:lnTo>
                <a:lnTo>
                  <a:pt x="0" y="2806394"/>
                </a:lnTo>
                <a:lnTo>
                  <a:pt x="0" y="0"/>
                </a:lnTo>
                <a:close/>
              </a:path>
            </a:pathLst>
          </a:custGeom>
          <a:blipFill>
            <a:blip r:embed="rId3"/>
            <a:stretch>
              <a:fillRect/>
            </a:stretch>
          </a:blipFill>
        </p:spPr>
        <p:txBody>
          <a:bodyPr/>
          <a:lstStyle/>
          <a:p>
            <a:endParaRPr lang="es-PE"/>
          </a:p>
        </p:txBody>
      </p:sp>
      <p:sp>
        <p:nvSpPr>
          <p:cNvPr id="7" name="Freeform 7"/>
          <p:cNvSpPr/>
          <p:nvPr/>
        </p:nvSpPr>
        <p:spPr>
          <a:xfrm>
            <a:off x="12743140" y="5789277"/>
            <a:ext cx="4751192" cy="3469023"/>
          </a:xfrm>
          <a:custGeom>
            <a:avLst/>
            <a:gdLst/>
            <a:ahLst/>
            <a:cxnLst/>
            <a:rect l="l" t="t" r="r" b="b"/>
            <a:pathLst>
              <a:path w="4751192" h="3469023">
                <a:moveTo>
                  <a:pt x="0" y="0"/>
                </a:moveTo>
                <a:lnTo>
                  <a:pt x="4751191" y="0"/>
                </a:lnTo>
                <a:lnTo>
                  <a:pt x="4751191" y="3469023"/>
                </a:lnTo>
                <a:lnTo>
                  <a:pt x="0" y="3469023"/>
                </a:lnTo>
                <a:lnTo>
                  <a:pt x="0" y="0"/>
                </a:lnTo>
                <a:close/>
              </a:path>
            </a:pathLst>
          </a:custGeom>
          <a:blipFill>
            <a:blip r:embed="rId4"/>
            <a:stretch>
              <a:fillRect t="-1788" b="-1788"/>
            </a:stretch>
          </a:blipFill>
        </p:spPr>
        <p:txBody>
          <a:bodyPr/>
          <a:lstStyle/>
          <a:p>
            <a:endParaRPr lang="es-PE"/>
          </a:p>
        </p:txBody>
      </p:sp>
      <p:sp>
        <p:nvSpPr>
          <p:cNvPr id="8" name="TextBox 8"/>
          <p:cNvSpPr txBox="1"/>
          <p:nvPr/>
        </p:nvSpPr>
        <p:spPr>
          <a:xfrm>
            <a:off x="-15290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9" name="TextBox 9"/>
          <p:cNvSpPr txBox="1"/>
          <p:nvPr/>
        </p:nvSpPr>
        <p:spPr>
          <a:xfrm>
            <a:off x="1810102" y="278910"/>
            <a:ext cx="15274781" cy="2066925"/>
          </a:xfrm>
          <a:prstGeom prst="rect">
            <a:avLst/>
          </a:prstGeom>
        </p:spPr>
        <p:txBody>
          <a:bodyPr lIns="0" tIns="0" rIns="0" bIns="0" rtlCol="0" anchor="t">
            <a:spAutoFit/>
          </a:bodyPr>
          <a:lstStyle/>
          <a:p>
            <a:pPr marL="0" lvl="0" indent="0" algn="l">
              <a:lnSpc>
                <a:spcPts val="7884"/>
              </a:lnSpc>
              <a:spcBef>
                <a:spcPct val="0"/>
              </a:spcBef>
            </a:pPr>
            <a:r>
              <a:rPr lang="en-US" sz="6570">
                <a:solidFill>
                  <a:srgbClr val="FFFFFF"/>
                </a:solidFill>
                <a:latin typeface="Poppins"/>
                <a:ea typeface="Poppins"/>
                <a:cs typeface="Poppins"/>
                <a:sym typeface="Poppins"/>
              </a:rPr>
              <a:t>REPOSITORIO PUBLICO PARA APORTAR CONCIENCIA Y CONOCIMIENTO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9472090" y="0"/>
            <a:ext cx="8101012" cy="10287000"/>
          </a:xfrm>
          <a:custGeom>
            <a:avLst/>
            <a:gdLst/>
            <a:ahLst/>
            <a:cxnLst/>
            <a:rect l="l" t="t" r="r" b="b"/>
            <a:pathLst>
              <a:path w="8101012" h="10287000">
                <a:moveTo>
                  <a:pt x="0" y="0"/>
                </a:moveTo>
                <a:lnTo>
                  <a:pt x="8101013" y="0"/>
                </a:lnTo>
                <a:lnTo>
                  <a:pt x="8101013" y="10287000"/>
                </a:lnTo>
                <a:lnTo>
                  <a:pt x="0" y="10287000"/>
                </a:lnTo>
                <a:lnTo>
                  <a:pt x="0" y="0"/>
                </a:lnTo>
                <a:close/>
              </a:path>
            </a:pathLst>
          </a:custGeom>
          <a:blipFill>
            <a:blip r:embed="rId2"/>
            <a:stretch>
              <a:fillRect/>
            </a:stretch>
          </a:blipFill>
        </p:spPr>
        <p:txBody>
          <a:bodyPr/>
          <a:lstStyle/>
          <a:p>
            <a:endParaRPr lang="es-PE"/>
          </a:p>
        </p:txBody>
      </p:sp>
      <p:sp>
        <p:nvSpPr>
          <p:cNvPr id="3" name="TextBox 3"/>
          <p:cNvSpPr txBox="1"/>
          <p:nvPr/>
        </p:nvSpPr>
        <p:spPr>
          <a:xfrm>
            <a:off x="1764423" y="1755854"/>
            <a:ext cx="7707667" cy="714546"/>
          </a:xfrm>
          <a:prstGeom prst="rect">
            <a:avLst/>
          </a:prstGeom>
        </p:spPr>
        <p:txBody>
          <a:bodyPr lIns="0" tIns="0" rIns="0" bIns="0" rtlCol="0" anchor="t">
            <a:spAutoFit/>
          </a:bodyPr>
          <a:lstStyle/>
          <a:p>
            <a:pPr algn="l">
              <a:lnSpc>
                <a:spcPts val="2855"/>
              </a:lnSpc>
            </a:pPr>
            <a:r>
              <a:rPr lang="en-US" sz="2069">
                <a:solidFill>
                  <a:srgbClr val="FFFFFF"/>
                </a:solidFill>
                <a:latin typeface="DM Sans"/>
                <a:ea typeface="DM Sans"/>
                <a:cs typeface="DM Sans"/>
                <a:sym typeface="DM Sans"/>
              </a:rPr>
              <a:t>GITBASH</a:t>
            </a:r>
          </a:p>
          <a:p>
            <a:pPr algn="ctr">
              <a:lnSpc>
                <a:spcPts val="2855"/>
              </a:lnSpc>
            </a:pPr>
            <a:r>
              <a:rPr lang="en-US" sz="2069">
                <a:solidFill>
                  <a:srgbClr val="FFFFFF"/>
                </a:solidFill>
                <a:latin typeface="DM Sans"/>
                <a:ea typeface="DM Sans"/>
                <a:cs typeface="DM Sans"/>
                <a:sym typeface="DM Sans"/>
              </a:rPr>
              <a:t>git clone https://github.com/DominidM/Kali-Attack.git</a:t>
            </a:r>
          </a:p>
        </p:txBody>
      </p:sp>
      <p:sp>
        <p:nvSpPr>
          <p:cNvPr id="4" name="TextBox 4"/>
          <p:cNvSpPr txBox="1"/>
          <p:nvPr/>
        </p:nvSpPr>
        <p:spPr>
          <a:xfrm>
            <a:off x="1599282" y="2825803"/>
            <a:ext cx="7620069" cy="1843646"/>
          </a:xfrm>
          <a:prstGeom prst="rect">
            <a:avLst/>
          </a:prstGeom>
        </p:spPr>
        <p:txBody>
          <a:bodyPr lIns="0" tIns="0" rIns="0" bIns="0" rtlCol="0" anchor="t">
            <a:spAutoFit/>
          </a:bodyPr>
          <a:lstStyle/>
          <a:p>
            <a:pPr algn="ctr">
              <a:lnSpc>
                <a:spcPts val="2906"/>
              </a:lnSpc>
            </a:pPr>
            <a:endParaRPr dirty="0"/>
          </a:p>
          <a:p>
            <a:pPr algn="ctr">
              <a:lnSpc>
                <a:spcPts val="2906"/>
              </a:lnSpc>
            </a:pPr>
            <a:r>
              <a:rPr lang="en-US" sz="2105" dirty="0">
                <a:solidFill>
                  <a:srgbClr val="FFFFFF"/>
                </a:solidFill>
                <a:latin typeface="DM Sans"/>
                <a:ea typeface="DM Sans"/>
                <a:cs typeface="DM Sans"/>
                <a:sym typeface="DM Sans"/>
              </a:rPr>
              <a:t>cd Kali-Attack/</a:t>
            </a:r>
            <a:r>
              <a:rPr lang="en-US" sz="2105" dirty="0" err="1">
                <a:solidFill>
                  <a:srgbClr val="FFFFFF"/>
                </a:solidFill>
                <a:latin typeface="DM Sans"/>
                <a:ea typeface="DM Sans"/>
                <a:cs typeface="DM Sans"/>
                <a:sym typeface="DM Sans"/>
              </a:rPr>
              <a:t>La_Importancia_del_Conocimiento_en</a:t>
            </a:r>
            <a:r>
              <a:rPr lang="en-US" sz="2105" dirty="0">
                <a:solidFill>
                  <a:srgbClr val="FFFFFF"/>
                </a:solidFill>
                <a:latin typeface="DM Sans"/>
                <a:ea typeface="DM Sans"/>
                <a:cs typeface="DM Sans"/>
                <a:sym typeface="DM Sans"/>
              </a:rPr>
              <a:t>_</a:t>
            </a:r>
          </a:p>
          <a:p>
            <a:pPr algn="ctr">
              <a:lnSpc>
                <a:spcPts val="2906"/>
              </a:lnSpc>
            </a:pPr>
            <a:r>
              <a:rPr lang="en-US" sz="2105" dirty="0" err="1">
                <a:solidFill>
                  <a:srgbClr val="FFFFFF"/>
                </a:solidFill>
                <a:latin typeface="DM Sans"/>
                <a:ea typeface="DM Sans"/>
                <a:cs typeface="DM Sans"/>
                <a:sym typeface="DM Sans"/>
              </a:rPr>
              <a:t>Sistemas_Operativos_y_Seguridad</a:t>
            </a:r>
            <a:r>
              <a:rPr lang="en-US" sz="2105" dirty="0">
                <a:solidFill>
                  <a:srgbClr val="FFFFFF"/>
                </a:solidFill>
                <a:latin typeface="DM Sans"/>
                <a:ea typeface="DM Sans"/>
                <a:cs typeface="DM Sans"/>
                <a:sym typeface="DM Sans"/>
              </a:rPr>
              <a:t> .pdf</a:t>
            </a:r>
          </a:p>
          <a:p>
            <a:pPr algn="ctr">
              <a:lnSpc>
                <a:spcPts val="2906"/>
              </a:lnSpc>
            </a:pPr>
            <a:endParaRPr lang="en-US" sz="2105" dirty="0">
              <a:solidFill>
                <a:srgbClr val="FFFFFF"/>
              </a:solidFill>
              <a:latin typeface="DM Sans"/>
              <a:ea typeface="DM Sans"/>
              <a:cs typeface="DM Sans"/>
              <a:sym typeface="DM Sans"/>
            </a:endParaRPr>
          </a:p>
          <a:p>
            <a:pPr algn="ctr">
              <a:lnSpc>
                <a:spcPts val="2906"/>
              </a:lnSpc>
            </a:pPr>
            <a:endParaRPr lang="en-US" sz="2105" dirty="0">
              <a:solidFill>
                <a:srgbClr val="FFFFFF"/>
              </a:solidFill>
              <a:latin typeface="DM Sans"/>
              <a:ea typeface="DM Sans"/>
              <a:cs typeface="DM Sans"/>
              <a:sym typeface="DM Sans"/>
            </a:endParaRPr>
          </a:p>
        </p:txBody>
      </p:sp>
      <p:sp>
        <p:nvSpPr>
          <p:cNvPr id="5" name="TextBox 5"/>
          <p:cNvSpPr txBox="1"/>
          <p:nvPr/>
        </p:nvSpPr>
        <p:spPr>
          <a:xfrm>
            <a:off x="1028700" y="6255529"/>
            <a:ext cx="7596220" cy="2495699"/>
          </a:xfrm>
          <a:prstGeom prst="rect">
            <a:avLst/>
          </a:prstGeom>
        </p:spPr>
        <p:txBody>
          <a:bodyPr lIns="0" tIns="0" rIns="0" bIns="0" rtlCol="0" anchor="t">
            <a:spAutoFit/>
          </a:bodyPr>
          <a:lstStyle/>
          <a:p>
            <a:pPr algn="l">
              <a:lnSpc>
                <a:spcPts val="9564"/>
              </a:lnSpc>
            </a:pPr>
            <a:r>
              <a:rPr lang="en-US" sz="7970">
                <a:solidFill>
                  <a:srgbClr val="FFFFFF"/>
                </a:solidFill>
                <a:latin typeface="Poppins"/>
                <a:ea typeface="Poppins"/>
                <a:cs typeface="Poppins"/>
                <a:sym typeface="Poppins"/>
              </a:rPr>
              <a:t>INFORME </a:t>
            </a:r>
          </a:p>
          <a:p>
            <a:pPr marL="0" lvl="0" indent="0" algn="l">
              <a:lnSpc>
                <a:spcPts val="9564"/>
              </a:lnSpc>
              <a:spcBef>
                <a:spcPct val="0"/>
              </a:spcBef>
            </a:pPr>
            <a:r>
              <a:rPr lang="en-US" sz="7970">
                <a:solidFill>
                  <a:srgbClr val="FFFFFF"/>
                </a:solidFill>
                <a:latin typeface="Poppins"/>
                <a:ea typeface="Poppins"/>
                <a:cs typeface="Poppins"/>
                <a:sym typeface="Poppins"/>
              </a:rPr>
              <a:t>FORMATO IEEE</a:t>
            </a:r>
          </a:p>
        </p:txBody>
      </p:sp>
      <p:grpSp>
        <p:nvGrpSpPr>
          <p:cNvPr id="6" name="Group 6"/>
          <p:cNvGrpSpPr/>
          <p:nvPr/>
        </p:nvGrpSpPr>
        <p:grpSpPr>
          <a:xfrm>
            <a:off x="0" y="0"/>
            <a:ext cx="1346542" cy="4019465"/>
            <a:chOff x="0" y="0"/>
            <a:chExt cx="511124" cy="1525720"/>
          </a:xfrm>
        </p:grpSpPr>
        <p:sp>
          <p:nvSpPr>
            <p:cNvPr id="7" name="Freeform 7"/>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8" name="TextBox 8"/>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9" name="TextBox 9"/>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50335" y="0"/>
            <a:ext cx="7473287" cy="10507258"/>
          </a:xfrm>
          <a:custGeom>
            <a:avLst/>
            <a:gdLst/>
            <a:ahLst/>
            <a:cxnLst/>
            <a:rect l="l" t="t" r="r" b="b"/>
            <a:pathLst>
              <a:path w="7473287" h="10507258">
                <a:moveTo>
                  <a:pt x="0" y="0"/>
                </a:moveTo>
                <a:lnTo>
                  <a:pt x="7473287" y="0"/>
                </a:lnTo>
                <a:lnTo>
                  <a:pt x="7473287" y="10507258"/>
                </a:lnTo>
                <a:lnTo>
                  <a:pt x="0" y="10507258"/>
                </a:lnTo>
                <a:lnTo>
                  <a:pt x="0" y="0"/>
                </a:lnTo>
                <a:close/>
              </a:path>
            </a:pathLst>
          </a:custGeom>
          <a:blipFill>
            <a:blip r:embed="rId2"/>
            <a:stretch>
              <a:fillRect/>
            </a:stretch>
          </a:blipFill>
        </p:spPr>
        <p:txBody>
          <a:bodyPr/>
          <a:lstStyle/>
          <a:p>
            <a:endParaRPr lang="es-PE"/>
          </a:p>
        </p:txBody>
      </p:sp>
      <p:sp>
        <p:nvSpPr>
          <p:cNvPr id="3" name="TextBox 3"/>
          <p:cNvSpPr txBox="1"/>
          <p:nvPr/>
        </p:nvSpPr>
        <p:spPr>
          <a:xfrm>
            <a:off x="9124656" y="2647801"/>
            <a:ext cx="7596220" cy="2495699"/>
          </a:xfrm>
          <a:prstGeom prst="rect">
            <a:avLst/>
          </a:prstGeom>
        </p:spPr>
        <p:txBody>
          <a:bodyPr lIns="0" tIns="0" rIns="0" bIns="0" rtlCol="0" anchor="t">
            <a:spAutoFit/>
          </a:bodyPr>
          <a:lstStyle/>
          <a:p>
            <a:pPr marL="0" lvl="0" indent="0" algn="l">
              <a:lnSpc>
                <a:spcPts val="9564"/>
              </a:lnSpc>
              <a:spcBef>
                <a:spcPct val="0"/>
              </a:spcBef>
            </a:pPr>
            <a:r>
              <a:rPr lang="en-US" sz="7970">
                <a:solidFill>
                  <a:srgbClr val="FFFFFF"/>
                </a:solidFill>
                <a:latin typeface="Poppins"/>
                <a:ea typeface="Poppins"/>
                <a:cs typeface="Poppins"/>
                <a:sym typeface="Poppins"/>
              </a:rPr>
              <a:t>FOLLETO INFORMATIVO</a:t>
            </a:r>
          </a:p>
        </p:txBody>
      </p:sp>
      <p:sp>
        <p:nvSpPr>
          <p:cNvPr id="4" name="TextBox 4"/>
          <p:cNvSpPr txBox="1"/>
          <p:nvPr/>
        </p:nvSpPr>
        <p:spPr>
          <a:xfrm>
            <a:off x="9031729" y="6264261"/>
            <a:ext cx="7299821" cy="1800172"/>
          </a:xfrm>
          <a:prstGeom prst="rect">
            <a:avLst/>
          </a:prstGeom>
        </p:spPr>
        <p:txBody>
          <a:bodyPr lIns="0" tIns="0" rIns="0" bIns="0" rtlCol="0" anchor="t">
            <a:spAutoFit/>
          </a:bodyPr>
          <a:lstStyle/>
          <a:p>
            <a:pPr algn="l">
              <a:lnSpc>
                <a:spcPts val="2855"/>
              </a:lnSpc>
            </a:pPr>
            <a:r>
              <a:rPr lang="en-US" sz="2069">
                <a:solidFill>
                  <a:srgbClr val="FFFFFF"/>
                </a:solidFill>
                <a:latin typeface="DM Sans"/>
                <a:ea typeface="DM Sans"/>
                <a:cs typeface="DM Sans"/>
                <a:sym typeface="DM Sans"/>
              </a:rPr>
              <a:t>GITBASH</a:t>
            </a:r>
          </a:p>
          <a:p>
            <a:pPr algn="ctr">
              <a:lnSpc>
                <a:spcPts val="2855"/>
              </a:lnSpc>
            </a:pPr>
            <a:r>
              <a:rPr lang="en-US" sz="2069">
                <a:solidFill>
                  <a:srgbClr val="FFFFFF"/>
                </a:solidFill>
                <a:latin typeface="DM Sans"/>
                <a:ea typeface="DM Sans"/>
                <a:cs typeface="DM Sans"/>
                <a:sym typeface="DM Sans"/>
              </a:rPr>
              <a:t>git clone https://github.com/DominidM/Kali-Attack.git</a:t>
            </a:r>
          </a:p>
          <a:p>
            <a:pPr algn="ctr">
              <a:lnSpc>
                <a:spcPts val="2855"/>
              </a:lnSpc>
            </a:pPr>
            <a:endParaRPr lang="en-US" sz="2069">
              <a:solidFill>
                <a:srgbClr val="FFFFFF"/>
              </a:solidFill>
              <a:latin typeface="DM Sans"/>
              <a:ea typeface="DM Sans"/>
              <a:cs typeface="DM Sans"/>
              <a:sym typeface="DM Sans"/>
            </a:endParaRPr>
          </a:p>
          <a:p>
            <a:pPr algn="ctr">
              <a:lnSpc>
                <a:spcPts val="2855"/>
              </a:lnSpc>
            </a:pPr>
            <a:r>
              <a:rPr lang="en-US" sz="2069">
                <a:solidFill>
                  <a:srgbClr val="FFFFFF"/>
                </a:solidFill>
                <a:latin typeface="DM Sans"/>
                <a:ea typeface="DM Sans"/>
                <a:cs typeface="DM Sans"/>
                <a:sym typeface="DM Sans"/>
              </a:rPr>
              <a:t> cd Kali-Attack/Contenido.png</a:t>
            </a:r>
          </a:p>
          <a:p>
            <a:pPr algn="ctr">
              <a:lnSpc>
                <a:spcPts val="2855"/>
              </a:lnSpc>
            </a:pPr>
            <a:endParaRPr lang="en-US" sz="2069">
              <a:solidFill>
                <a:srgbClr val="FFFFFF"/>
              </a:solidFill>
              <a:latin typeface="DM Sans"/>
              <a:ea typeface="DM Sans"/>
              <a:cs typeface="DM Sans"/>
              <a:sym typeface="DM Sans"/>
            </a:endParaRPr>
          </a:p>
        </p:txBody>
      </p:sp>
      <p:grpSp>
        <p:nvGrpSpPr>
          <p:cNvPr id="5" name="Group 5"/>
          <p:cNvGrpSpPr/>
          <p:nvPr/>
        </p:nvGrpSpPr>
        <p:grpSpPr>
          <a:xfrm>
            <a:off x="16892833" y="0"/>
            <a:ext cx="1346542" cy="4019465"/>
            <a:chOff x="0" y="0"/>
            <a:chExt cx="511124" cy="1525720"/>
          </a:xfrm>
        </p:grpSpPr>
        <p:sp>
          <p:nvSpPr>
            <p:cNvPr id="6" name="Freeform 6"/>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7" name="TextBox 7"/>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16720877"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s-PE"/>
            </a:p>
          </p:txBody>
        </p:sp>
      </p:grpSp>
      <p:grpSp>
        <p:nvGrpSpPr>
          <p:cNvPr id="5" name="Group 5"/>
          <p:cNvGrpSpPr/>
          <p:nvPr/>
        </p:nvGrpSpPr>
        <p:grpSpPr>
          <a:xfrm>
            <a:off x="-789475" y="-570381"/>
            <a:ext cx="2651835" cy="4589846"/>
            <a:chOff x="0" y="0"/>
            <a:chExt cx="3535780" cy="6119794"/>
          </a:xfrm>
        </p:grpSpPr>
        <p:sp>
          <p:nvSpPr>
            <p:cNvPr id="6" name="Freeform 6"/>
            <p:cNvSpPr/>
            <p:nvPr/>
          </p:nvSpPr>
          <p:spPr>
            <a:xfrm>
              <a:off x="0" y="0"/>
              <a:ext cx="3535780" cy="3535780"/>
            </a:xfrm>
            <a:custGeom>
              <a:avLst/>
              <a:gdLst/>
              <a:ahLst/>
              <a:cxnLst/>
              <a:rect l="l" t="t" r="r" b="b"/>
              <a:pathLst>
                <a:path w="3535780" h="3535780">
                  <a:moveTo>
                    <a:pt x="0" y="0"/>
                  </a:moveTo>
                  <a:lnTo>
                    <a:pt x="3535780" y="0"/>
                  </a:lnTo>
                  <a:lnTo>
                    <a:pt x="3535780" y="3535780"/>
                  </a:lnTo>
                  <a:lnTo>
                    <a:pt x="0" y="3535780"/>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7" name="Group 7"/>
            <p:cNvGrpSpPr/>
            <p:nvPr/>
          </p:nvGrpSpPr>
          <p:grpSpPr>
            <a:xfrm>
              <a:off x="1052633" y="760508"/>
              <a:ext cx="1795389" cy="5359287"/>
              <a:chOff x="0" y="0"/>
              <a:chExt cx="511124" cy="1525720"/>
            </a:xfrm>
          </p:grpSpPr>
          <p:sp>
            <p:nvSpPr>
              <p:cNvPr id="8" name="Freeform 8"/>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9" name="TextBox 9"/>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10" name="TextBox 10"/>
            <p:cNvSpPr txBox="1"/>
            <p:nvPr/>
          </p:nvSpPr>
          <p:spPr>
            <a:xfrm>
              <a:off x="823358" y="655733"/>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grpSp>
      <p:sp>
        <p:nvSpPr>
          <p:cNvPr id="11" name="TextBox 11"/>
          <p:cNvSpPr txBox="1"/>
          <p:nvPr/>
        </p:nvSpPr>
        <p:spPr>
          <a:xfrm>
            <a:off x="2596762" y="568333"/>
            <a:ext cx="10821834" cy="1312322"/>
          </a:xfrm>
          <a:prstGeom prst="rect">
            <a:avLst/>
          </a:prstGeom>
        </p:spPr>
        <p:txBody>
          <a:bodyPr lIns="0" tIns="0" rIns="0" bIns="0" rtlCol="0" anchor="t">
            <a:spAutoFit/>
          </a:bodyPr>
          <a:lstStyle/>
          <a:p>
            <a:pPr marL="0" lvl="0" indent="0" algn="l">
              <a:lnSpc>
                <a:spcPts val="9753"/>
              </a:lnSpc>
              <a:spcBef>
                <a:spcPct val="0"/>
              </a:spcBef>
            </a:pPr>
            <a:r>
              <a:rPr lang="en-US" sz="8127">
                <a:solidFill>
                  <a:srgbClr val="FFFFFF"/>
                </a:solidFill>
                <a:latin typeface="Poppins"/>
                <a:ea typeface="Poppins"/>
                <a:cs typeface="Poppins"/>
                <a:sym typeface="Poppins"/>
              </a:rPr>
              <a:t>CONCLUSION</a:t>
            </a:r>
          </a:p>
        </p:txBody>
      </p:sp>
      <p:sp>
        <p:nvSpPr>
          <p:cNvPr id="12" name="Freeform 12"/>
          <p:cNvSpPr/>
          <p:nvPr/>
        </p:nvSpPr>
        <p:spPr>
          <a:xfrm>
            <a:off x="389256" y="2916829"/>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sp>
        <p:nvSpPr>
          <p:cNvPr id="13" name="TextBox 13"/>
          <p:cNvSpPr txBox="1"/>
          <p:nvPr/>
        </p:nvSpPr>
        <p:spPr>
          <a:xfrm>
            <a:off x="2301135" y="2714123"/>
            <a:ext cx="7171174" cy="5613880"/>
          </a:xfrm>
          <a:prstGeom prst="rect">
            <a:avLst/>
          </a:prstGeom>
        </p:spPr>
        <p:txBody>
          <a:bodyPr lIns="0" tIns="0" rIns="0" bIns="0" rtlCol="0" anchor="t">
            <a:spAutoFit/>
          </a:bodyPr>
          <a:lstStyle/>
          <a:p>
            <a:pPr algn="l">
              <a:lnSpc>
                <a:spcPts val="3172"/>
              </a:lnSpc>
            </a:pPr>
            <a:r>
              <a:rPr lang="en-US" sz="2298">
                <a:solidFill>
                  <a:srgbClr val="FFFFFF"/>
                </a:solidFill>
                <a:latin typeface="DM Sans"/>
                <a:ea typeface="DM Sans"/>
                <a:cs typeface="DM Sans"/>
                <a:sym typeface="DM Sans"/>
              </a:rPr>
              <a:t>La realización de este proyecto permitió identificar y comprender en profundidad las vulnerabilidades críticas presentes en los sistemas operativos, así como la importancia de implementar buenas prácticas de protección. Mediante la simulación de escenarios reales, se demostró que la prevención y la capacitación continua son claves para reducir los riesgos y fortalecer la seguridad de las infraestructuras tecnológicas. Invitamos a las empresas y organizaciones a adoptar una cultura de seguridad proactiva, basada en el conocimiento y la mejora constante, para afrontar los desafíos actuales y futuros en el ámbito de la ciberseguridad.</a:t>
            </a:r>
          </a:p>
          <a:p>
            <a:pPr algn="l">
              <a:lnSpc>
                <a:spcPts val="3172"/>
              </a:lnSpc>
            </a:pPr>
            <a:endParaRPr lang="en-US" sz="2298">
              <a:solidFill>
                <a:srgbClr val="FFFFFF"/>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077835" y="3403772"/>
            <a:ext cx="10132331" cy="1438349"/>
          </a:xfrm>
          <a:prstGeom prst="rect">
            <a:avLst/>
          </a:prstGeom>
        </p:spPr>
        <p:txBody>
          <a:bodyPr lIns="0" tIns="0" rIns="0" bIns="0" rtlCol="0" anchor="t">
            <a:spAutoFit/>
          </a:bodyPr>
          <a:lstStyle/>
          <a:p>
            <a:pPr marL="0" lvl="0" indent="0" algn="l">
              <a:lnSpc>
                <a:spcPts val="10713"/>
              </a:lnSpc>
              <a:spcBef>
                <a:spcPct val="0"/>
              </a:spcBef>
            </a:pPr>
            <a:r>
              <a:rPr lang="en-US" sz="8927">
                <a:solidFill>
                  <a:srgbClr val="FFFFFF"/>
                </a:solidFill>
                <a:latin typeface="Poppins"/>
                <a:ea typeface="Poppins"/>
                <a:cs typeface="Poppins"/>
                <a:sym typeface="Poppins"/>
              </a:rPr>
              <a:t>MUCHAS GRACIAS</a:t>
            </a:r>
          </a:p>
        </p:txBody>
      </p:sp>
      <p:sp>
        <p:nvSpPr>
          <p:cNvPr id="3" name="TextBox 3"/>
          <p:cNvSpPr txBox="1"/>
          <p:nvPr/>
        </p:nvSpPr>
        <p:spPr>
          <a:xfrm>
            <a:off x="5313387" y="4687341"/>
            <a:ext cx="7547628" cy="941861"/>
          </a:xfrm>
          <a:prstGeom prst="rect">
            <a:avLst/>
          </a:prstGeom>
        </p:spPr>
        <p:txBody>
          <a:bodyPr lIns="0" tIns="0" rIns="0" bIns="0" rtlCol="0" anchor="t">
            <a:spAutoFit/>
          </a:bodyPr>
          <a:lstStyle/>
          <a:p>
            <a:pPr algn="ctr">
              <a:lnSpc>
                <a:spcPts val="7797"/>
              </a:lnSpc>
              <a:spcBef>
                <a:spcPct val="0"/>
              </a:spcBef>
            </a:pPr>
            <a:r>
              <a:rPr lang="en-US" sz="5650" b="1">
                <a:solidFill>
                  <a:srgbClr val="FFFFFF"/>
                </a:solidFill>
                <a:latin typeface="DM Sans Bold"/>
                <a:ea typeface="DM Sans Bold"/>
                <a:cs typeface="DM Sans Bold"/>
                <a:sym typeface="DM Sans Bold"/>
              </a:rPr>
              <a:t>THANK YOU SO MUCH</a:t>
            </a:r>
          </a:p>
        </p:txBody>
      </p:sp>
      <p:sp>
        <p:nvSpPr>
          <p:cNvPr id="4" name="TextBox 4"/>
          <p:cNvSpPr txBox="1"/>
          <p:nvPr/>
        </p:nvSpPr>
        <p:spPr>
          <a:xfrm>
            <a:off x="13013534" y="8684309"/>
            <a:ext cx="5002843" cy="1438349"/>
          </a:xfrm>
          <a:prstGeom prst="rect">
            <a:avLst/>
          </a:prstGeom>
        </p:spPr>
        <p:txBody>
          <a:bodyPr lIns="0" tIns="0" rIns="0" bIns="0" rtlCol="0" anchor="t">
            <a:spAutoFit/>
          </a:bodyPr>
          <a:lstStyle/>
          <a:p>
            <a:pPr marL="0" lvl="0" indent="0" algn="l">
              <a:lnSpc>
                <a:spcPts val="10713"/>
              </a:lnSpc>
              <a:spcBef>
                <a:spcPct val="0"/>
              </a:spcBef>
            </a:pPr>
            <a:r>
              <a:rPr lang="en-US" sz="8927">
                <a:solidFill>
                  <a:srgbClr val="FFFFFF"/>
                </a:solidFill>
                <a:latin typeface="Poppins"/>
                <a:ea typeface="Poppins"/>
                <a:cs typeface="Poppins"/>
                <a:sym typeface="Poppins"/>
              </a:rPr>
              <a:t>GRUPO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p:spPr>
          <p:txBody>
            <a:bodyPr/>
            <a:lstStyle/>
            <a:p>
              <a:endParaRPr lang="es-PE"/>
            </a:p>
          </p:txBody>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PE"/>
          </a:p>
        </p:txBody>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PE"/>
          </a:p>
        </p:txBody>
      </p:sp>
      <p:sp>
        <p:nvSpPr>
          <p:cNvPr id="9" name="TextBox 9"/>
          <p:cNvSpPr txBox="1"/>
          <p:nvPr/>
        </p:nvSpPr>
        <p:spPr>
          <a:xfrm>
            <a:off x="3919280" y="1588563"/>
            <a:ext cx="10450651" cy="771599"/>
          </a:xfrm>
          <a:prstGeom prst="rect">
            <a:avLst/>
          </a:prstGeom>
        </p:spPr>
        <p:txBody>
          <a:bodyPr lIns="0" tIns="0" rIns="0" bIns="0" rtlCol="0" anchor="t">
            <a:spAutoFit/>
          </a:bodyPr>
          <a:lstStyle/>
          <a:p>
            <a:pPr marL="0" lvl="0" indent="0" algn="ctr">
              <a:lnSpc>
                <a:spcPts val="5719"/>
              </a:lnSpc>
              <a:spcBef>
                <a:spcPct val="0"/>
              </a:spcBef>
            </a:pPr>
            <a:r>
              <a:rPr lang="en-US" sz="4766" u="none" strike="noStrike">
                <a:solidFill>
                  <a:srgbClr val="FFFFFF"/>
                </a:solidFill>
                <a:latin typeface="Poppins"/>
                <a:ea typeface="Poppins"/>
                <a:cs typeface="Poppins"/>
                <a:sym typeface="Poppins"/>
              </a:rPr>
              <a:t>NUESTRO EQUIPO</a:t>
            </a:r>
          </a:p>
        </p:txBody>
      </p:sp>
      <p:grpSp>
        <p:nvGrpSpPr>
          <p:cNvPr id="10" name="Group 10"/>
          <p:cNvGrpSpPr/>
          <p:nvPr/>
        </p:nvGrpSpPr>
        <p:grpSpPr>
          <a:xfrm>
            <a:off x="5155594" y="3728640"/>
            <a:ext cx="7976812" cy="4040808"/>
            <a:chOff x="0" y="0"/>
            <a:chExt cx="10635750" cy="5387744"/>
          </a:xfrm>
        </p:grpSpPr>
        <p:grpSp>
          <p:nvGrpSpPr>
            <p:cNvPr id="11" name="Group 11"/>
            <p:cNvGrpSpPr/>
            <p:nvPr/>
          </p:nvGrpSpPr>
          <p:grpSpPr>
            <a:xfrm>
              <a:off x="0" y="0"/>
              <a:ext cx="3273779" cy="5041048"/>
              <a:chOff x="0" y="0"/>
              <a:chExt cx="862412" cy="1327963"/>
            </a:xfrm>
          </p:grpSpPr>
          <p:sp>
            <p:nvSpPr>
              <p:cNvPr id="12" name="Freeform 12"/>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s-PE"/>
              </a:p>
            </p:txBody>
          </p:sp>
          <p:sp>
            <p:nvSpPr>
              <p:cNvPr id="13" name="TextBox 13"/>
              <p:cNvSpPr txBox="1"/>
              <p:nvPr/>
            </p:nvSpPr>
            <p:spPr>
              <a:xfrm>
                <a:off x="0" y="-47625"/>
                <a:ext cx="862412" cy="1375588"/>
              </a:xfrm>
              <a:prstGeom prst="rect">
                <a:avLst/>
              </a:prstGeom>
            </p:spPr>
            <p:txBody>
              <a:bodyPr lIns="50800" tIns="50800" rIns="50800" bIns="50800" rtlCol="0" anchor="ctr"/>
              <a:lstStyle/>
              <a:p>
                <a:pPr algn="ctr">
                  <a:lnSpc>
                    <a:spcPts val="3360"/>
                  </a:lnSpc>
                </a:pPr>
                <a:endParaRPr/>
              </a:p>
            </p:txBody>
          </p:sp>
        </p:grpSp>
        <p:grpSp>
          <p:nvGrpSpPr>
            <p:cNvPr id="14" name="Group 14"/>
            <p:cNvGrpSpPr>
              <a:grpSpLocks noChangeAspect="1"/>
            </p:cNvGrpSpPr>
            <p:nvPr/>
          </p:nvGrpSpPr>
          <p:grpSpPr>
            <a:xfrm>
              <a:off x="194943" y="252633"/>
              <a:ext cx="2817331" cy="2806326"/>
              <a:chOff x="0" y="0"/>
              <a:chExt cx="6502400" cy="6477000"/>
            </a:xfrm>
          </p:grpSpPr>
          <p:sp>
            <p:nvSpPr>
              <p:cNvPr id="15" name="Freeform 1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r="223"/>
                </a:stretch>
              </a:blipFill>
            </p:spPr>
            <p:txBody>
              <a:bodyPr/>
              <a:lstStyle/>
              <a:p>
                <a:endParaRPr lang="es-PE"/>
              </a:p>
            </p:txBody>
          </p:sp>
          <p:sp>
            <p:nvSpPr>
              <p:cNvPr id="16" name="Freeform 1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s-PE"/>
              </a:p>
            </p:txBody>
          </p:sp>
        </p:grpSp>
        <p:grpSp>
          <p:nvGrpSpPr>
            <p:cNvPr id="17" name="Group 17"/>
            <p:cNvGrpSpPr/>
            <p:nvPr/>
          </p:nvGrpSpPr>
          <p:grpSpPr>
            <a:xfrm>
              <a:off x="3681792" y="0"/>
              <a:ext cx="3273779" cy="5041048"/>
              <a:chOff x="0" y="0"/>
              <a:chExt cx="862412" cy="1327963"/>
            </a:xfrm>
          </p:grpSpPr>
          <p:sp>
            <p:nvSpPr>
              <p:cNvPr id="18" name="Freeform 18"/>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s-PE"/>
              </a:p>
            </p:txBody>
          </p:sp>
          <p:sp>
            <p:nvSpPr>
              <p:cNvPr id="19" name="TextBox 19"/>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0" name="Group 20"/>
            <p:cNvGrpSpPr>
              <a:grpSpLocks noChangeAspect="1"/>
            </p:cNvGrpSpPr>
            <p:nvPr/>
          </p:nvGrpSpPr>
          <p:grpSpPr>
            <a:xfrm>
              <a:off x="3876735" y="252633"/>
              <a:ext cx="2817331" cy="2806326"/>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r="223"/>
                </a:stretch>
              </a:blipFill>
            </p:spPr>
            <p:txBody>
              <a:bodyPr/>
              <a:lstStyle/>
              <a:p>
                <a:endParaRPr lang="es-PE"/>
              </a:p>
            </p:txBody>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s-PE"/>
              </a:p>
            </p:txBody>
          </p:sp>
        </p:grpSp>
        <p:grpSp>
          <p:nvGrpSpPr>
            <p:cNvPr id="23" name="Group 23"/>
            <p:cNvGrpSpPr/>
            <p:nvPr/>
          </p:nvGrpSpPr>
          <p:grpSpPr>
            <a:xfrm>
              <a:off x="7361971" y="0"/>
              <a:ext cx="3273779" cy="5041048"/>
              <a:chOff x="0" y="0"/>
              <a:chExt cx="862412" cy="1327963"/>
            </a:xfrm>
          </p:grpSpPr>
          <p:sp>
            <p:nvSpPr>
              <p:cNvPr id="24" name="Freeform 24"/>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s-PE"/>
              </a:p>
            </p:txBody>
          </p:sp>
          <p:sp>
            <p:nvSpPr>
              <p:cNvPr id="25" name="TextBox 25"/>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6" name="Group 26"/>
            <p:cNvGrpSpPr>
              <a:grpSpLocks noChangeAspect="1"/>
            </p:cNvGrpSpPr>
            <p:nvPr/>
          </p:nvGrpSpPr>
          <p:grpSpPr>
            <a:xfrm>
              <a:off x="7556914" y="252633"/>
              <a:ext cx="2817331" cy="2806326"/>
              <a:chOff x="0" y="0"/>
              <a:chExt cx="6502400" cy="6477000"/>
            </a:xfrm>
          </p:grpSpPr>
          <p:sp>
            <p:nvSpPr>
              <p:cNvPr id="27" name="Freeform 2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r="223"/>
                </a:stretch>
              </a:blipFill>
            </p:spPr>
            <p:txBody>
              <a:bodyPr/>
              <a:lstStyle/>
              <a:p>
                <a:endParaRPr lang="es-PE"/>
              </a:p>
            </p:txBody>
          </p:sp>
          <p:sp>
            <p:nvSpPr>
              <p:cNvPr id="28" name="Freeform 2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s-PE"/>
              </a:p>
            </p:txBody>
          </p:sp>
        </p:grpSp>
        <p:sp>
          <p:nvSpPr>
            <p:cNvPr id="29" name="Freeform 29"/>
            <p:cNvSpPr/>
            <p:nvPr/>
          </p:nvSpPr>
          <p:spPr>
            <a:xfrm>
              <a:off x="0" y="5041048"/>
              <a:ext cx="3273779" cy="346696"/>
            </a:xfrm>
            <a:custGeom>
              <a:avLst/>
              <a:gdLst/>
              <a:ahLst/>
              <a:cxnLst/>
              <a:rect l="l" t="t" r="r" b="b"/>
              <a:pathLst>
                <a:path w="3273779" h="346696">
                  <a:moveTo>
                    <a:pt x="0" y="0"/>
                  </a:moveTo>
                  <a:lnTo>
                    <a:pt x="3273779" y="0"/>
                  </a:lnTo>
                  <a:lnTo>
                    <a:pt x="3273779" y="346696"/>
                  </a:lnTo>
                  <a:lnTo>
                    <a:pt x="0" y="346696"/>
                  </a:lnTo>
                  <a:lnTo>
                    <a:pt x="0" y="0"/>
                  </a:lnTo>
                  <a:close/>
                </a:path>
              </a:pathLst>
            </a:custGeom>
            <a:blipFill>
              <a:blip r:embed="rId9"/>
              <a:stretch>
                <a:fillRect t="-86495"/>
              </a:stretch>
            </a:blipFill>
          </p:spPr>
          <p:txBody>
            <a:bodyPr/>
            <a:lstStyle/>
            <a:p>
              <a:endParaRPr lang="es-PE"/>
            </a:p>
          </p:txBody>
        </p:sp>
        <p:sp>
          <p:nvSpPr>
            <p:cNvPr id="30" name="Freeform 30"/>
            <p:cNvSpPr/>
            <p:nvPr/>
          </p:nvSpPr>
          <p:spPr>
            <a:xfrm>
              <a:off x="3681792" y="5041048"/>
              <a:ext cx="3273779" cy="346696"/>
            </a:xfrm>
            <a:custGeom>
              <a:avLst/>
              <a:gdLst/>
              <a:ahLst/>
              <a:cxnLst/>
              <a:rect l="l" t="t" r="r" b="b"/>
              <a:pathLst>
                <a:path w="3273779" h="346696">
                  <a:moveTo>
                    <a:pt x="0" y="0"/>
                  </a:moveTo>
                  <a:lnTo>
                    <a:pt x="3273779" y="0"/>
                  </a:lnTo>
                  <a:lnTo>
                    <a:pt x="3273779" y="346696"/>
                  </a:lnTo>
                  <a:lnTo>
                    <a:pt x="0" y="346696"/>
                  </a:lnTo>
                  <a:lnTo>
                    <a:pt x="0" y="0"/>
                  </a:lnTo>
                  <a:close/>
                </a:path>
              </a:pathLst>
            </a:custGeom>
            <a:blipFill>
              <a:blip r:embed="rId9"/>
              <a:stretch>
                <a:fillRect t="-86495"/>
              </a:stretch>
            </a:blipFill>
          </p:spPr>
          <p:txBody>
            <a:bodyPr/>
            <a:lstStyle/>
            <a:p>
              <a:endParaRPr lang="es-PE"/>
            </a:p>
          </p:txBody>
        </p:sp>
        <p:sp>
          <p:nvSpPr>
            <p:cNvPr id="31" name="Freeform 31"/>
            <p:cNvSpPr/>
            <p:nvPr/>
          </p:nvSpPr>
          <p:spPr>
            <a:xfrm>
              <a:off x="7361971" y="5041048"/>
              <a:ext cx="3273779" cy="346696"/>
            </a:xfrm>
            <a:custGeom>
              <a:avLst/>
              <a:gdLst/>
              <a:ahLst/>
              <a:cxnLst/>
              <a:rect l="l" t="t" r="r" b="b"/>
              <a:pathLst>
                <a:path w="3273779" h="346696">
                  <a:moveTo>
                    <a:pt x="0" y="0"/>
                  </a:moveTo>
                  <a:lnTo>
                    <a:pt x="3273779" y="0"/>
                  </a:lnTo>
                  <a:lnTo>
                    <a:pt x="3273779" y="346696"/>
                  </a:lnTo>
                  <a:lnTo>
                    <a:pt x="0" y="346696"/>
                  </a:lnTo>
                  <a:lnTo>
                    <a:pt x="0" y="0"/>
                  </a:lnTo>
                  <a:close/>
                </a:path>
              </a:pathLst>
            </a:custGeom>
            <a:blipFill>
              <a:blip r:embed="rId9"/>
              <a:stretch>
                <a:fillRect t="-86495"/>
              </a:stretch>
            </a:blipFill>
          </p:spPr>
          <p:txBody>
            <a:bodyPr/>
            <a:lstStyle/>
            <a:p>
              <a:endParaRPr lang="es-PE"/>
            </a:p>
          </p:txBody>
        </p:sp>
        <p:sp>
          <p:nvSpPr>
            <p:cNvPr id="32" name="TextBox 32"/>
            <p:cNvSpPr txBox="1"/>
            <p:nvPr/>
          </p:nvSpPr>
          <p:spPr>
            <a:xfrm>
              <a:off x="0" y="3477374"/>
              <a:ext cx="3275392" cy="852788"/>
            </a:xfrm>
            <a:prstGeom prst="rect">
              <a:avLst/>
            </a:prstGeom>
          </p:spPr>
          <p:txBody>
            <a:bodyPr lIns="0" tIns="0" rIns="0" bIns="0" rtlCol="0" anchor="t">
              <a:spAutoFit/>
            </a:bodyPr>
            <a:lstStyle/>
            <a:p>
              <a:pPr algn="ctr">
                <a:lnSpc>
                  <a:spcPts val="2565"/>
                </a:lnSpc>
              </a:pPr>
              <a:r>
                <a:rPr lang="en-US" sz="2137" spc="106">
                  <a:solidFill>
                    <a:srgbClr val="FFFBFB"/>
                  </a:solidFill>
                  <a:latin typeface="DM Sans"/>
                  <a:ea typeface="DM Sans"/>
                  <a:cs typeface="DM Sans"/>
                  <a:sym typeface="DM Sans"/>
                </a:rPr>
                <a:t>Juan Dominid Muñoz Eslava</a:t>
              </a:r>
            </a:p>
          </p:txBody>
        </p:sp>
        <p:sp>
          <p:nvSpPr>
            <p:cNvPr id="33" name="TextBox 33"/>
            <p:cNvSpPr txBox="1"/>
            <p:nvPr/>
          </p:nvSpPr>
          <p:spPr>
            <a:xfrm>
              <a:off x="3681792" y="3477374"/>
              <a:ext cx="3273779" cy="852788"/>
            </a:xfrm>
            <a:prstGeom prst="rect">
              <a:avLst/>
            </a:prstGeom>
          </p:spPr>
          <p:txBody>
            <a:bodyPr lIns="0" tIns="0" rIns="0" bIns="0" rtlCol="0" anchor="t">
              <a:spAutoFit/>
            </a:bodyPr>
            <a:lstStyle/>
            <a:p>
              <a:pPr algn="ctr">
                <a:lnSpc>
                  <a:spcPts val="2565"/>
                </a:lnSpc>
              </a:pPr>
              <a:r>
                <a:rPr lang="en-US" sz="2137" spc="106">
                  <a:solidFill>
                    <a:srgbClr val="FFFBFB"/>
                  </a:solidFill>
                  <a:latin typeface="DM Sans"/>
                  <a:ea typeface="DM Sans"/>
                  <a:cs typeface="DM Sans"/>
                  <a:sym typeface="DM Sans"/>
                </a:rPr>
                <a:t>Ernesto Santiago Caycho Cuellar</a:t>
              </a:r>
            </a:p>
          </p:txBody>
        </p:sp>
        <p:sp>
          <p:nvSpPr>
            <p:cNvPr id="34" name="TextBox 34"/>
            <p:cNvSpPr txBox="1"/>
            <p:nvPr/>
          </p:nvSpPr>
          <p:spPr>
            <a:xfrm>
              <a:off x="7361971" y="3477374"/>
              <a:ext cx="3273779" cy="852788"/>
            </a:xfrm>
            <a:prstGeom prst="rect">
              <a:avLst/>
            </a:prstGeom>
          </p:spPr>
          <p:txBody>
            <a:bodyPr lIns="0" tIns="0" rIns="0" bIns="0" rtlCol="0" anchor="t">
              <a:spAutoFit/>
            </a:bodyPr>
            <a:lstStyle/>
            <a:p>
              <a:pPr algn="ctr">
                <a:lnSpc>
                  <a:spcPts val="2565"/>
                </a:lnSpc>
              </a:pPr>
              <a:r>
                <a:rPr lang="en-US" sz="2137" spc="106">
                  <a:solidFill>
                    <a:srgbClr val="FFFBFB"/>
                  </a:solidFill>
                  <a:latin typeface="DM Sans"/>
                  <a:ea typeface="DM Sans"/>
                  <a:cs typeface="DM Sans"/>
                  <a:sym typeface="DM Sans"/>
                </a:rPr>
                <a:t>Jefferson Andy Gómez Calderón</a:t>
              </a:r>
            </a:p>
          </p:txBody>
        </p:sp>
      </p:grpSp>
      <p:sp>
        <p:nvSpPr>
          <p:cNvPr id="35" name="TextBox 35"/>
          <p:cNvSpPr txBox="1"/>
          <p:nvPr/>
        </p:nvSpPr>
        <p:spPr>
          <a:xfrm>
            <a:off x="5467452" y="7876549"/>
            <a:ext cx="7469430" cy="495300"/>
          </a:xfrm>
          <a:prstGeom prst="rect">
            <a:avLst/>
          </a:prstGeom>
        </p:spPr>
        <p:txBody>
          <a:bodyPr lIns="0" tIns="0" rIns="0" bIns="0" rtlCol="0" anchor="t">
            <a:spAutoFit/>
          </a:bodyPr>
          <a:lstStyle/>
          <a:p>
            <a:pPr marL="0" lvl="0" indent="0" algn="ctr">
              <a:lnSpc>
                <a:spcPts val="3608"/>
              </a:lnSpc>
              <a:spcBef>
                <a:spcPct val="0"/>
              </a:spcBef>
            </a:pPr>
            <a:r>
              <a:rPr lang="en-US" sz="3006">
                <a:solidFill>
                  <a:srgbClr val="FFFFFF"/>
                </a:solidFill>
                <a:latin typeface="Poppins"/>
                <a:ea typeface="Poppins"/>
                <a:cs typeface="Poppins"/>
                <a:sym typeface="Poppins"/>
              </a:rPr>
              <a:t>BRANCH MAIN - GITHUB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734405" y="475730"/>
            <a:ext cx="9077445" cy="9077445"/>
          </a:xfrm>
          <a:custGeom>
            <a:avLst/>
            <a:gdLst/>
            <a:ahLst/>
            <a:cxnLst/>
            <a:rect l="l" t="t" r="r" b="b"/>
            <a:pathLst>
              <a:path w="9077445" h="9077445">
                <a:moveTo>
                  <a:pt x="0" y="0"/>
                </a:moveTo>
                <a:lnTo>
                  <a:pt x="9077445" y="0"/>
                </a:lnTo>
                <a:lnTo>
                  <a:pt x="9077445"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3" name="Group 3"/>
          <p:cNvGrpSpPr/>
          <p:nvPr/>
        </p:nvGrpSpPr>
        <p:grpSpPr>
          <a:xfrm>
            <a:off x="2019195" y="1453166"/>
            <a:ext cx="4588152" cy="4003631"/>
            <a:chOff x="0" y="0"/>
            <a:chExt cx="1741583" cy="1519709"/>
          </a:xfrm>
        </p:grpSpPr>
        <p:sp>
          <p:nvSpPr>
            <p:cNvPr id="4" name="Freeform 4"/>
            <p:cNvSpPr/>
            <p:nvPr/>
          </p:nvSpPr>
          <p:spPr>
            <a:xfrm>
              <a:off x="0" y="0"/>
              <a:ext cx="1741583" cy="1519709"/>
            </a:xfrm>
            <a:custGeom>
              <a:avLst/>
              <a:gdLst/>
              <a:ahLst/>
              <a:cxnLst/>
              <a:rect l="l" t="t" r="r" b="b"/>
              <a:pathLst>
                <a:path w="1741583" h="1519709">
                  <a:moveTo>
                    <a:pt x="0" y="0"/>
                  </a:moveTo>
                  <a:lnTo>
                    <a:pt x="1741583" y="0"/>
                  </a:lnTo>
                  <a:lnTo>
                    <a:pt x="1741583" y="1519709"/>
                  </a:lnTo>
                  <a:lnTo>
                    <a:pt x="0" y="1519709"/>
                  </a:lnTo>
                  <a:close/>
                </a:path>
              </a:pathLst>
            </a:custGeom>
            <a:solidFill>
              <a:srgbClr val="145DA0"/>
            </a:solidFill>
            <a:ln w="9525" cap="sq">
              <a:solidFill>
                <a:srgbClr val="FFFFFF"/>
              </a:solidFill>
              <a:prstDash val="solid"/>
              <a:miter/>
            </a:ln>
          </p:spPr>
          <p:txBody>
            <a:bodyPr/>
            <a:lstStyle/>
            <a:p>
              <a:endParaRPr lang="es-PE"/>
            </a:p>
          </p:txBody>
        </p:sp>
        <p:sp>
          <p:nvSpPr>
            <p:cNvPr id="5" name="TextBox 5"/>
            <p:cNvSpPr txBox="1"/>
            <p:nvPr/>
          </p:nvSpPr>
          <p:spPr>
            <a:xfrm>
              <a:off x="0" y="-38100"/>
              <a:ext cx="1741583" cy="1557809"/>
            </a:xfrm>
            <a:prstGeom prst="rect">
              <a:avLst/>
            </a:prstGeom>
          </p:spPr>
          <p:txBody>
            <a:bodyPr lIns="50800" tIns="50800" rIns="50800" bIns="50800" rtlCol="0" anchor="ctr"/>
            <a:lstStyle/>
            <a:p>
              <a:pPr algn="ctr">
                <a:lnSpc>
                  <a:spcPts val="3483"/>
                </a:lnSpc>
              </a:pPr>
              <a:endParaRPr/>
            </a:p>
          </p:txBody>
        </p:sp>
      </p:grpSp>
      <p:grpSp>
        <p:nvGrpSpPr>
          <p:cNvPr id="6" name="Group 6"/>
          <p:cNvGrpSpPr>
            <a:grpSpLocks noChangeAspect="1"/>
          </p:cNvGrpSpPr>
          <p:nvPr/>
        </p:nvGrpSpPr>
        <p:grpSpPr>
          <a:xfrm>
            <a:off x="10874398" y="1824837"/>
            <a:ext cx="6992751" cy="8074770"/>
            <a:chOff x="0" y="0"/>
            <a:chExt cx="5499100" cy="6350000"/>
          </a:xfrm>
        </p:grpSpPr>
        <p:sp>
          <p:nvSpPr>
            <p:cNvPr id="7" name="Freeform 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s-PE"/>
            </a:p>
          </p:txBody>
        </p:sp>
      </p:grpSp>
      <p:grpSp>
        <p:nvGrpSpPr>
          <p:cNvPr id="8" name="Group 8"/>
          <p:cNvGrpSpPr>
            <a:grpSpLocks noChangeAspect="1"/>
          </p:cNvGrpSpPr>
          <p:nvPr/>
        </p:nvGrpSpPr>
        <p:grpSpPr>
          <a:xfrm>
            <a:off x="11043506" y="1941144"/>
            <a:ext cx="6697476" cy="7733806"/>
            <a:chOff x="0" y="0"/>
            <a:chExt cx="5499100" cy="6350000"/>
          </a:xfrm>
        </p:grpSpPr>
        <p:sp>
          <p:nvSpPr>
            <p:cNvPr id="9" name="Freeform 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4"/>
              <a:stretch>
                <a:fillRect l="-36659" r="-36659"/>
              </a:stretch>
            </a:blipFill>
          </p:spPr>
          <p:txBody>
            <a:bodyPr/>
            <a:lstStyle/>
            <a:p>
              <a:endParaRPr lang="es-PE"/>
            </a:p>
          </p:txBody>
        </p:sp>
      </p:grpSp>
      <p:grpSp>
        <p:nvGrpSpPr>
          <p:cNvPr id="10" name="Group 10"/>
          <p:cNvGrpSpPr/>
          <p:nvPr/>
        </p:nvGrpSpPr>
        <p:grpSpPr>
          <a:xfrm>
            <a:off x="6709834" y="5549544"/>
            <a:ext cx="4588152" cy="4003631"/>
            <a:chOff x="0" y="0"/>
            <a:chExt cx="1741583" cy="1519709"/>
          </a:xfrm>
        </p:grpSpPr>
        <p:sp>
          <p:nvSpPr>
            <p:cNvPr id="11" name="Freeform 11"/>
            <p:cNvSpPr/>
            <p:nvPr/>
          </p:nvSpPr>
          <p:spPr>
            <a:xfrm>
              <a:off x="0" y="0"/>
              <a:ext cx="1741583" cy="1519709"/>
            </a:xfrm>
            <a:custGeom>
              <a:avLst/>
              <a:gdLst/>
              <a:ahLst/>
              <a:cxnLst/>
              <a:rect l="l" t="t" r="r" b="b"/>
              <a:pathLst>
                <a:path w="1741583" h="1519709">
                  <a:moveTo>
                    <a:pt x="0" y="0"/>
                  </a:moveTo>
                  <a:lnTo>
                    <a:pt x="1741583" y="0"/>
                  </a:lnTo>
                  <a:lnTo>
                    <a:pt x="1741583" y="1519709"/>
                  </a:lnTo>
                  <a:lnTo>
                    <a:pt x="0" y="1519709"/>
                  </a:lnTo>
                  <a:close/>
                </a:path>
              </a:pathLst>
            </a:custGeom>
            <a:solidFill>
              <a:srgbClr val="145DA0"/>
            </a:solidFill>
            <a:ln w="9525" cap="sq">
              <a:solidFill>
                <a:srgbClr val="FFFFFF"/>
              </a:solidFill>
              <a:prstDash val="solid"/>
              <a:miter/>
            </a:ln>
          </p:spPr>
          <p:txBody>
            <a:bodyPr/>
            <a:lstStyle/>
            <a:p>
              <a:endParaRPr lang="es-PE"/>
            </a:p>
          </p:txBody>
        </p:sp>
        <p:sp>
          <p:nvSpPr>
            <p:cNvPr id="12" name="TextBox 12"/>
            <p:cNvSpPr txBox="1"/>
            <p:nvPr/>
          </p:nvSpPr>
          <p:spPr>
            <a:xfrm>
              <a:off x="0" y="-38100"/>
              <a:ext cx="1741583" cy="1557809"/>
            </a:xfrm>
            <a:prstGeom prst="rect">
              <a:avLst/>
            </a:prstGeom>
          </p:spPr>
          <p:txBody>
            <a:bodyPr lIns="50800" tIns="50800" rIns="50800" bIns="50800" rtlCol="0" anchor="ctr"/>
            <a:lstStyle/>
            <a:p>
              <a:pPr algn="ctr">
                <a:lnSpc>
                  <a:spcPts val="3483"/>
                </a:lnSpc>
              </a:pPr>
              <a:endParaRPr/>
            </a:p>
          </p:txBody>
        </p:sp>
      </p:grpSp>
      <p:grpSp>
        <p:nvGrpSpPr>
          <p:cNvPr id="13" name="Group 13"/>
          <p:cNvGrpSpPr/>
          <p:nvPr/>
        </p:nvGrpSpPr>
        <p:grpSpPr>
          <a:xfrm>
            <a:off x="2019195" y="5549544"/>
            <a:ext cx="4588152" cy="4003631"/>
            <a:chOff x="0" y="0"/>
            <a:chExt cx="1741583" cy="1519709"/>
          </a:xfrm>
        </p:grpSpPr>
        <p:sp>
          <p:nvSpPr>
            <p:cNvPr id="14" name="Freeform 14"/>
            <p:cNvSpPr/>
            <p:nvPr/>
          </p:nvSpPr>
          <p:spPr>
            <a:xfrm>
              <a:off x="0" y="0"/>
              <a:ext cx="1741583" cy="1519709"/>
            </a:xfrm>
            <a:custGeom>
              <a:avLst/>
              <a:gdLst/>
              <a:ahLst/>
              <a:cxnLst/>
              <a:rect l="l" t="t" r="r" b="b"/>
              <a:pathLst>
                <a:path w="1741583" h="1519709">
                  <a:moveTo>
                    <a:pt x="0" y="0"/>
                  </a:moveTo>
                  <a:lnTo>
                    <a:pt x="1741583" y="0"/>
                  </a:lnTo>
                  <a:lnTo>
                    <a:pt x="1741583" y="1519709"/>
                  </a:lnTo>
                  <a:lnTo>
                    <a:pt x="0" y="1519709"/>
                  </a:lnTo>
                  <a:close/>
                </a:path>
              </a:pathLst>
            </a:custGeom>
            <a:solidFill>
              <a:srgbClr val="2E7AC0"/>
            </a:solidFill>
            <a:ln w="9525" cap="sq">
              <a:solidFill>
                <a:srgbClr val="FFFFFF"/>
              </a:solidFill>
              <a:prstDash val="solid"/>
              <a:miter/>
            </a:ln>
          </p:spPr>
          <p:txBody>
            <a:bodyPr/>
            <a:lstStyle/>
            <a:p>
              <a:endParaRPr lang="es-PE"/>
            </a:p>
          </p:txBody>
        </p:sp>
        <p:sp>
          <p:nvSpPr>
            <p:cNvPr id="15" name="TextBox 15"/>
            <p:cNvSpPr txBox="1"/>
            <p:nvPr/>
          </p:nvSpPr>
          <p:spPr>
            <a:xfrm>
              <a:off x="0" y="-38100"/>
              <a:ext cx="1741583" cy="1557809"/>
            </a:xfrm>
            <a:prstGeom prst="rect">
              <a:avLst/>
            </a:prstGeom>
          </p:spPr>
          <p:txBody>
            <a:bodyPr lIns="50800" tIns="50800" rIns="50800" bIns="50800" rtlCol="0" anchor="ctr"/>
            <a:lstStyle/>
            <a:p>
              <a:pPr algn="ctr">
                <a:lnSpc>
                  <a:spcPts val="3483"/>
                </a:lnSpc>
              </a:pPr>
              <a:endParaRPr/>
            </a:p>
          </p:txBody>
        </p:sp>
      </p:grpSp>
      <p:grpSp>
        <p:nvGrpSpPr>
          <p:cNvPr id="16" name="Group 16"/>
          <p:cNvGrpSpPr/>
          <p:nvPr/>
        </p:nvGrpSpPr>
        <p:grpSpPr>
          <a:xfrm>
            <a:off x="6716306" y="1453166"/>
            <a:ext cx="4588152" cy="4003631"/>
            <a:chOff x="0" y="0"/>
            <a:chExt cx="1741583" cy="1519709"/>
          </a:xfrm>
        </p:grpSpPr>
        <p:sp>
          <p:nvSpPr>
            <p:cNvPr id="17" name="Freeform 17"/>
            <p:cNvSpPr/>
            <p:nvPr/>
          </p:nvSpPr>
          <p:spPr>
            <a:xfrm>
              <a:off x="0" y="0"/>
              <a:ext cx="1741583" cy="1519709"/>
            </a:xfrm>
            <a:custGeom>
              <a:avLst/>
              <a:gdLst/>
              <a:ahLst/>
              <a:cxnLst/>
              <a:rect l="l" t="t" r="r" b="b"/>
              <a:pathLst>
                <a:path w="1741583" h="1519709">
                  <a:moveTo>
                    <a:pt x="0" y="0"/>
                  </a:moveTo>
                  <a:lnTo>
                    <a:pt x="1741583" y="0"/>
                  </a:lnTo>
                  <a:lnTo>
                    <a:pt x="1741583" y="1519709"/>
                  </a:lnTo>
                  <a:lnTo>
                    <a:pt x="0" y="1519709"/>
                  </a:lnTo>
                  <a:close/>
                </a:path>
              </a:pathLst>
            </a:custGeom>
            <a:solidFill>
              <a:srgbClr val="0071C9"/>
            </a:solidFill>
            <a:ln w="9525" cap="sq">
              <a:solidFill>
                <a:srgbClr val="FFFFFF"/>
              </a:solidFill>
              <a:prstDash val="solid"/>
              <a:miter/>
            </a:ln>
          </p:spPr>
          <p:txBody>
            <a:bodyPr/>
            <a:lstStyle/>
            <a:p>
              <a:endParaRPr lang="es-PE"/>
            </a:p>
          </p:txBody>
        </p:sp>
        <p:sp>
          <p:nvSpPr>
            <p:cNvPr id="18" name="TextBox 18"/>
            <p:cNvSpPr txBox="1"/>
            <p:nvPr/>
          </p:nvSpPr>
          <p:spPr>
            <a:xfrm>
              <a:off x="0" y="-38100"/>
              <a:ext cx="1741583" cy="1557809"/>
            </a:xfrm>
            <a:prstGeom prst="rect">
              <a:avLst/>
            </a:prstGeom>
          </p:spPr>
          <p:txBody>
            <a:bodyPr lIns="50800" tIns="50800" rIns="50800" bIns="50800" rtlCol="0" anchor="ctr"/>
            <a:lstStyle/>
            <a:p>
              <a:pPr algn="ctr">
                <a:lnSpc>
                  <a:spcPts val="3483"/>
                </a:lnSpc>
              </a:pPr>
              <a:endParaRPr/>
            </a:p>
          </p:txBody>
        </p:sp>
      </p:grpSp>
      <p:sp>
        <p:nvSpPr>
          <p:cNvPr id="19" name="AutoShape 19"/>
          <p:cNvSpPr/>
          <p:nvPr/>
        </p:nvSpPr>
        <p:spPr>
          <a:xfrm flipV="1">
            <a:off x="6735356" y="6392493"/>
            <a:ext cx="2203125" cy="0"/>
          </a:xfrm>
          <a:prstGeom prst="line">
            <a:avLst/>
          </a:prstGeom>
          <a:ln w="38100" cap="flat">
            <a:solidFill>
              <a:srgbClr val="FFFFFF"/>
            </a:solidFill>
            <a:prstDash val="solid"/>
            <a:headEnd type="none" w="sm" len="sm"/>
            <a:tailEnd type="none" w="sm" len="sm"/>
          </a:ln>
        </p:spPr>
        <p:txBody>
          <a:bodyPr/>
          <a:lstStyle/>
          <a:p>
            <a:endParaRPr lang="es-PE"/>
          </a:p>
        </p:txBody>
      </p:sp>
      <p:sp>
        <p:nvSpPr>
          <p:cNvPr id="20" name="AutoShape 20"/>
          <p:cNvSpPr/>
          <p:nvPr/>
        </p:nvSpPr>
        <p:spPr>
          <a:xfrm>
            <a:off x="2019195" y="6411543"/>
            <a:ext cx="2203125" cy="0"/>
          </a:xfrm>
          <a:prstGeom prst="line">
            <a:avLst/>
          </a:prstGeom>
          <a:ln w="38100" cap="flat">
            <a:solidFill>
              <a:srgbClr val="FFFFFF"/>
            </a:solidFill>
            <a:prstDash val="solid"/>
            <a:headEnd type="none" w="sm" len="sm"/>
            <a:tailEnd type="none" w="sm" len="sm"/>
          </a:ln>
        </p:spPr>
        <p:txBody>
          <a:bodyPr/>
          <a:lstStyle/>
          <a:p>
            <a:endParaRPr lang="es-PE"/>
          </a:p>
        </p:txBody>
      </p:sp>
      <p:sp>
        <p:nvSpPr>
          <p:cNvPr id="21" name="AutoShape 21"/>
          <p:cNvSpPr/>
          <p:nvPr/>
        </p:nvSpPr>
        <p:spPr>
          <a:xfrm flipV="1">
            <a:off x="2019195" y="2356605"/>
            <a:ext cx="2203125" cy="0"/>
          </a:xfrm>
          <a:prstGeom prst="line">
            <a:avLst/>
          </a:prstGeom>
          <a:ln w="38100" cap="flat">
            <a:solidFill>
              <a:srgbClr val="FFFFFF"/>
            </a:solidFill>
            <a:prstDash val="solid"/>
            <a:headEnd type="none" w="sm" len="sm"/>
            <a:tailEnd type="none" w="sm" len="sm"/>
          </a:ln>
        </p:spPr>
        <p:txBody>
          <a:bodyPr/>
          <a:lstStyle/>
          <a:p>
            <a:endParaRPr lang="es-PE"/>
          </a:p>
        </p:txBody>
      </p:sp>
      <p:sp>
        <p:nvSpPr>
          <p:cNvPr id="22" name="AutoShape 22"/>
          <p:cNvSpPr/>
          <p:nvPr/>
        </p:nvSpPr>
        <p:spPr>
          <a:xfrm flipV="1">
            <a:off x="6736411" y="2337555"/>
            <a:ext cx="2203125" cy="0"/>
          </a:xfrm>
          <a:prstGeom prst="line">
            <a:avLst/>
          </a:prstGeom>
          <a:ln w="38100" cap="flat">
            <a:solidFill>
              <a:srgbClr val="FFFFFF"/>
            </a:solidFill>
            <a:prstDash val="solid"/>
            <a:headEnd type="none" w="sm" len="sm"/>
            <a:tailEnd type="none" w="sm" len="sm"/>
          </a:ln>
        </p:spPr>
        <p:txBody>
          <a:bodyPr/>
          <a:lstStyle/>
          <a:p>
            <a:endParaRPr lang="es-PE"/>
          </a:p>
        </p:txBody>
      </p:sp>
      <p:sp>
        <p:nvSpPr>
          <p:cNvPr id="23" name="TextBox 23"/>
          <p:cNvSpPr txBox="1"/>
          <p:nvPr/>
        </p:nvSpPr>
        <p:spPr>
          <a:xfrm>
            <a:off x="10644060" y="287861"/>
            <a:ext cx="8437330" cy="1290699"/>
          </a:xfrm>
          <a:prstGeom prst="rect">
            <a:avLst/>
          </a:prstGeom>
        </p:spPr>
        <p:txBody>
          <a:bodyPr lIns="0" tIns="0" rIns="0" bIns="0" rtlCol="0" anchor="t">
            <a:spAutoFit/>
          </a:bodyPr>
          <a:lstStyle/>
          <a:p>
            <a:pPr marL="0" lvl="0" indent="0" algn="ctr">
              <a:lnSpc>
                <a:spcPts val="9625"/>
              </a:lnSpc>
              <a:spcBef>
                <a:spcPct val="0"/>
              </a:spcBef>
            </a:pPr>
            <a:r>
              <a:rPr lang="en-US" sz="8020" u="none" strike="noStrike">
                <a:solidFill>
                  <a:srgbClr val="56AEFF"/>
                </a:solidFill>
                <a:latin typeface="Poppins"/>
                <a:ea typeface="Poppins"/>
                <a:cs typeface="Poppins"/>
                <a:sym typeface="Poppins"/>
              </a:rPr>
              <a:t>CONTENIDO</a:t>
            </a:r>
          </a:p>
        </p:txBody>
      </p:sp>
      <p:sp>
        <p:nvSpPr>
          <p:cNvPr id="24" name="TextBox 24"/>
          <p:cNvSpPr txBox="1"/>
          <p:nvPr/>
        </p:nvSpPr>
        <p:spPr>
          <a:xfrm>
            <a:off x="3709650" y="4229695"/>
            <a:ext cx="2318467" cy="642795"/>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Importancia del conocimiento en SO</a:t>
            </a:r>
          </a:p>
        </p:txBody>
      </p:sp>
      <p:sp>
        <p:nvSpPr>
          <p:cNvPr id="25" name="TextBox 25"/>
          <p:cNvSpPr txBox="1"/>
          <p:nvPr/>
        </p:nvSpPr>
        <p:spPr>
          <a:xfrm>
            <a:off x="2058628" y="1382808"/>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26" name="TextBox 26"/>
          <p:cNvSpPr txBox="1"/>
          <p:nvPr/>
        </p:nvSpPr>
        <p:spPr>
          <a:xfrm>
            <a:off x="6735356" y="3273354"/>
            <a:ext cx="2318467" cy="642795"/>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Vulnerabilidades Criticas</a:t>
            </a:r>
          </a:p>
        </p:txBody>
      </p:sp>
      <p:sp>
        <p:nvSpPr>
          <p:cNvPr id="27" name="TextBox 27"/>
          <p:cNvSpPr txBox="1"/>
          <p:nvPr/>
        </p:nvSpPr>
        <p:spPr>
          <a:xfrm>
            <a:off x="6736411" y="1348391"/>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28" name="TextBox 28"/>
          <p:cNvSpPr txBox="1"/>
          <p:nvPr/>
        </p:nvSpPr>
        <p:spPr>
          <a:xfrm>
            <a:off x="3894132" y="8190176"/>
            <a:ext cx="2265758" cy="966719"/>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Aplicación de buenas practicas de protección</a:t>
            </a:r>
          </a:p>
        </p:txBody>
      </p:sp>
      <p:sp>
        <p:nvSpPr>
          <p:cNvPr id="29" name="TextBox 29"/>
          <p:cNvSpPr txBox="1"/>
          <p:nvPr/>
        </p:nvSpPr>
        <p:spPr>
          <a:xfrm>
            <a:off x="6736411" y="5475847"/>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0" name="TextBox 30"/>
          <p:cNvSpPr txBox="1"/>
          <p:nvPr/>
        </p:nvSpPr>
        <p:spPr>
          <a:xfrm>
            <a:off x="2019195" y="7484400"/>
            <a:ext cx="2318467" cy="318870"/>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Simulacion</a:t>
            </a:r>
          </a:p>
        </p:txBody>
      </p:sp>
      <p:sp>
        <p:nvSpPr>
          <p:cNvPr id="31" name="TextBox 31"/>
          <p:cNvSpPr txBox="1"/>
          <p:nvPr/>
        </p:nvSpPr>
        <p:spPr>
          <a:xfrm>
            <a:off x="8795318" y="3813047"/>
            <a:ext cx="2318467" cy="642795"/>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Análisis comparativo de vulnerabilidades</a:t>
            </a:r>
          </a:p>
        </p:txBody>
      </p:sp>
      <p:sp>
        <p:nvSpPr>
          <p:cNvPr id="32" name="TextBox 32"/>
          <p:cNvSpPr txBox="1"/>
          <p:nvPr/>
        </p:nvSpPr>
        <p:spPr>
          <a:xfrm>
            <a:off x="2019195" y="5456797"/>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33" name="TextBox 33"/>
          <p:cNvSpPr txBox="1"/>
          <p:nvPr/>
        </p:nvSpPr>
        <p:spPr>
          <a:xfrm>
            <a:off x="8555931" y="8305606"/>
            <a:ext cx="2318467" cy="318870"/>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Conclusión </a:t>
            </a:r>
          </a:p>
        </p:txBody>
      </p:sp>
      <p:sp>
        <p:nvSpPr>
          <p:cNvPr id="34" name="TextBox 34"/>
          <p:cNvSpPr txBox="1"/>
          <p:nvPr/>
        </p:nvSpPr>
        <p:spPr>
          <a:xfrm>
            <a:off x="2119022" y="2438575"/>
            <a:ext cx="4488325" cy="352250"/>
          </a:xfrm>
          <a:prstGeom prst="rect">
            <a:avLst/>
          </a:prstGeom>
        </p:spPr>
        <p:txBody>
          <a:bodyPr lIns="0" tIns="0" rIns="0" bIns="0" rtlCol="0" anchor="t">
            <a:spAutoFit/>
          </a:bodyPr>
          <a:lstStyle/>
          <a:p>
            <a:pPr algn="ctr">
              <a:lnSpc>
                <a:spcPts val="2881"/>
              </a:lnSpc>
            </a:pPr>
            <a:r>
              <a:rPr lang="en-US" sz="2087" b="1">
                <a:solidFill>
                  <a:srgbClr val="FFFFFF"/>
                </a:solidFill>
                <a:latin typeface="DM Sans Bold"/>
                <a:ea typeface="DM Sans Bold"/>
                <a:cs typeface="DM Sans Bold"/>
                <a:sym typeface="DM Sans Bold"/>
              </a:rPr>
              <a:t>Acta de constitucion y objetivos</a:t>
            </a:r>
          </a:p>
        </p:txBody>
      </p:sp>
      <p:sp>
        <p:nvSpPr>
          <p:cNvPr id="35" name="TextBox 35"/>
          <p:cNvSpPr txBox="1"/>
          <p:nvPr/>
        </p:nvSpPr>
        <p:spPr>
          <a:xfrm>
            <a:off x="6809661" y="6456716"/>
            <a:ext cx="4488325" cy="385852"/>
          </a:xfrm>
          <a:prstGeom prst="rect">
            <a:avLst/>
          </a:prstGeom>
        </p:spPr>
        <p:txBody>
          <a:bodyPr lIns="0" tIns="0" rIns="0" bIns="0" rtlCol="0" anchor="t">
            <a:spAutoFit/>
          </a:bodyPr>
          <a:lstStyle/>
          <a:p>
            <a:pPr algn="ctr">
              <a:lnSpc>
                <a:spcPts val="3157"/>
              </a:lnSpc>
            </a:pPr>
            <a:r>
              <a:rPr lang="en-US" sz="2287" b="1">
                <a:solidFill>
                  <a:srgbClr val="FFFFFF"/>
                </a:solidFill>
                <a:latin typeface="DM Sans Bold"/>
                <a:ea typeface="DM Sans Bold"/>
                <a:cs typeface="DM Sans Bold"/>
                <a:sym typeface="DM Sans Bold"/>
              </a:rPr>
              <a:t>Cierre del proyecto</a:t>
            </a:r>
          </a:p>
        </p:txBody>
      </p:sp>
      <p:sp>
        <p:nvSpPr>
          <p:cNvPr id="36" name="TextBox 36"/>
          <p:cNvSpPr txBox="1"/>
          <p:nvPr/>
        </p:nvSpPr>
        <p:spPr>
          <a:xfrm>
            <a:off x="2119022" y="6443534"/>
            <a:ext cx="4488325" cy="393166"/>
          </a:xfrm>
          <a:prstGeom prst="rect">
            <a:avLst/>
          </a:prstGeom>
        </p:spPr>
        <p:txBody>
          <a:bodyPr lIns="0" tIns="0" rIns="0" bIns="0" rtlCol="0" anchor="t">
            <a:spAutoFit/>
          </a:bodyPr>
          <a:lstStyle/>
          <a:p>
            <a:pPr algn="ctr">
              <a:lnSpc>
                <a:spcPts val="3295"/>
              </a:lnSpc>
            </a:pPr>
            <a:r>
              <a:rPr lang="en-US" sz="2387" b="1">
                <a:solidFill>
                  <a:srgbClr val="FFFFFF"/>
                </a:solidFill>
                <a:latin typeface="DM Sans Bold"/>
                <a:ea typeface="DM Sans Bold"/>
                <a:cs typeface="DM Sans Bold"/>
                <a:sym typeface="DM Sans Bold"/>
              </a:rPr>
              <a:t>Implementacion</a:t>
            </a:r>
          </a:p>
        </p:txBody>
      </p:sp>
      <p:sp>
        <p:nvSpPr>
          <p:cNvPr id="37" name="TextBox 37"/>
          <p:cNvSpPr txBox="1"/>
          <p:nvPr/>
        </p:nvSpPr>
        <p:spPr>
          <a:xfrm>
            <a:off x="6809661" y="2438575"/>
            <a:ext cx="4488325" cy="393166"/>
          </a:xfrm>
          <a:prstGeom prst="rect">
            <a:avLst/>
          </a:prstGeom>
        </p:spPr>
        <p:txBody>
          <a:bodyPr lIns="0" tIns="0" rIns="0" bIns="0" rtlCol="0" anchor="t">
            <a:spAutoFit/>
          </a:bodyPr>
          <a:lstStyle/>
          <a:p>
            <a:pPr algn="ctr">
              <a:lnSpc>
                <a:spcPts val="3295"/>
              </a:lnSpc>
            </a:pPr>
            <a:r>
              <a:rPr lang="en-US" sz="2387" b="1">
                <a:solidFill>
                  <a:srgbClr val="FFFFFF"/>
                </a:solidFill>
                <a:latin typeface="DM Sans Bold"/>
                <a:ea typeface="DM Sans Bold"/>
                <a:cs typeface="DM Sans Bold"/>
                <a:sym typeface="DM Sans Bold"/>
              </a:rPr>
              <a:t>Planificacion</a:t>
            </a:r>
          </a:p>
        </p:txBody>
      </p:sp>
      <p:sp>
        <p:nvSpPr>
          <p:cNvPr id="38" name="AutoShape 38"/>
          <p:cNvSpPr/>
          <p:nvPr/>
        </p:nvSpPr>
        <p:spPr>
          <a:xfrm flipV="1">
            <a:off x="9954551" y="2890796"/>
            <a:ext cx="1349907" cy="0"/>
          </a:xfrm>
          <a:prstGeom prst="line">
            <a:avLst/>
          </a:prstGeom>
          <a:ln w="38100" cap="flat">
            <a:solidFill>
              <a:srgbClr val="FFFFFF"/>
            </a:solidFill>
            <a:prstDash val="solid"/>
            <a:headEnd type="none" w="sm" len="sm"/>
            <a:tailEnd type="none" w="sm" len="sm"/>
          </a:ln>
        </p:spPr>
        <p:txBody>
          <a:bodyPr/>
          <a:lstStyle/>
          <a:p>
            <a:endParaRPr lang="es-PE"/>
          </a:p>
        </p:txBody>
      </p:sp>
      <p:sp>
        <p:nvSpPr>
          <p:cNvPr id="39" name="AutoShape 39"/>
          <p:cNvSpPr/>
          <p:nvPr/>
        </p:nvSpPr>
        <p:spPr>
          <a:xfrm flipV="1">
            <a:off x="5257440" y="2850791"/>
            <a:ext cx="1349907" cy="0"/>
          </a:xfrm>
          <a:prstGeom prst="line">
            <a:avLst/>
          </a:prstGeom>
          <a:ln w="38100" cap="flat">
            <a:solidFill>
              <a:srgbClr val="FFFFFF"/>
            </a:solidFill>
            <a:prstDash val="solid"/>
            <a:headEnd type="none" w="sm" len="sm"/>
            <a:tailEnd type="none" w="sm" len="sm"/>
          </a:ln>
        </p:spPr>
        <p:txBody>
          <a:bodyPr/>
          <a:lstStyle/>
          <a:p>
            <a:endParaRPr lang="es-PE"/>
          </a:p>
        </p:txBody>
      </p:sp>
      <p:sp>
        <p:nvSpPr>
          <p:cNvPr id="40" name="AutoShape 40"/>
          <p:cNvSpPr/>
          <p:nvPr/>
        </p:nvSpPr>
        <p:spPr>
          <a:xfrm flipV="1">
            <a:off x="5257440" y="6925841"/>
            <a:ext cx="1349907" cy="0"/>
          </a:xfrm>
          <a:prstGeom prst="line">
            <a:avLst/>
          </a:prstGeom>
          <a:ln w="38100" cap="flat">
            <a:solidFill>
              <a:srgbClr val="FFFFFF"/>
            </a:solidFill>
            <a:prstDash val="solid"/>
            <a:headEnd type="none" w="sm" len="sm"/>
            <a:tailEnd type="none" w="sm" len="sm"/>
          </a:ln>
        </p:spPr>
        <p:txBody>
          <a:bodyPr/>
          <a:lstStyle/>
          <a:p>
            <a:endParaRPr lang="es-PE"/>
          </a:p>
        </p:txBody>
      </p:sp>
      <p:sp>
        <p:nvSpPr>
          <p:cNvPr id="41" name="AutoShape 41"/>
          <p:cNvSpPr/>
          <p:nvPr/>
        </p:nvSpPr>
        <p:spPr>
          <a:xfrm flipV="1">
            <a:off x="9854975" y="7025532"/>
            <a:ext cx="1349907" cy="0"/>
          </a:xfrm>
          <a:prstGeom prst="line">
            <a:avLst/>
          </a:prstGeom>
          <a:ln w="38100" cap="flat">
            <a:solidFill>
              <a:srgbClr val="FFFFFF"/>
            </a:solidFill>
            <a:prstDash val="solid"/>
            <a:headEnd type="none" w="sm" len="sm"/>
            <a:tailEnd type="none" w="sm" len="sm"/>
          </a:ln>
        </p:spPr>
        <p:txBody>
          <a:bodyPr/>
          <a:lstStyle/>
          <a:p>
            <a:endParaRPr lang="es-PE"/>
          </a:p>
        </p:txBody>
      </p:sp>
      <p:sp>
        <p:nvSpPr>
          <p:cNvPr id="42" name="TextBox 42"/>
          <p:cNvSpPr txBox="1"/>
          <p:nvPr/>
        </p:nvSpPr>
        <p:spPr>
          <a:xfrm>
            <a:off x="2223160" y="3532277"/>
            <a:ext cx="2318467" cy="318870"/>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Objetivo</a:t>
            </a:r>
          </a:p>
        </p:txBody>
      </p:sp>
      <p:sp>
        <p:nvSpPr>
          <p:cNvPr id="43" name="TextBox 43"/>
          <p:cNvSpPr txBox="1"/>
          <p:nvPr/>
        </p:nvSpPr>
        <p:spPr>
          <a:xfrm>
            <a:off x="7267633" y="7624785"/>
            <a:ext cx="2587342" cy="318870"/>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Aporte de comunidad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229929" y="1692533"/>
            <a:ext cx="7609171" cy="6917809"/>
            <a:chOff x="0" y="0"/>
            <a:chExt cx="10145562" cy="9223745"/>
          </a:xfrm>
        </p:grpSpPr>
        <p:grpSp>
          <p:nvGrpSpPr>
            <p:cNvPr id="3" name="Group 3"/>
            <p:cNvGrpSpPr/>
            <p:nvPr/>
          </p:nvGrpSpPr>
          <p:grpSpPr>
            <a:xfrm>
              <a:off x="2306401" y="3388978"/>
              <a:ext cx="5536477" cy="1782303"/>
              <a:chOff x="0" y="0"/>
              <a:chExt cx="4289760" cy="1380960"/>
            </a:xfrm>
          </p:grpSpPr>
          <p:sp>
            <p:nvSpPr>
              <p:cNvPr id="4" name="Freeform 4"/>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s-PE"/>
              </a:p>
            </p:txBody>
          </p:sp>
        </p:grpSp>
        <p:grpSp>
          <p:nvGrpSpPr>
            <p:cNvPr id="5" name="Group 5"/>
            <p:cNvGrpSpPr/>
            <p:nvPr/>
          </p:nvGrpSpPr>
          <p:grpSpPr>
            <a:xfrm>
              <a:off x="3347162" y="0"/>
              <a:ext cx="3458672" cy="3261671"/>
              <a:chOff x="0" y="0"/>
              <a:chExt cx="2679840" cy="2527200"/>
            </a:xfrm>
          </p:grpSpPr>
          <p:sp>
            <p:nvSpPr>
              <p:cNvPr id="6" name="Freeform 6"/>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s-PE"/>
              </a:p>
            </p:txBody>
          </p:sp>
        </p:grpSp>
        <p:grpSp>
          <p:nvGrpSpPr>
            <p:cNvPr id="7" name="Group 7"/>
            <p:cNvGrpSpPr/>
            <p:nvPr/>
          </p:nvGrpSpPr>
          <p:grpSpPr>
            <a:xfrm>
              <a:off x="0" y="7261167"/>
              <a:ext cx="10145562" cy="1962578"/>
              <a:chOff x="0" y="0"/>
              <a:chExt cx="7860960" cy="1520640"/>
            </a:xfrm>
          </p:grpSpPr>
          <p:sp>
            <p:nvSpPr>
              <p:cNvPr id="8" name="Freeform 8"/>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es-PE"/>
              </a:p>
            </p:txBody>
          </p:sp>
        </p:grpSp>
        <p:grpSp>
          <p:nvGrpSpPr>
            <p:cNvPr id="9" name="Group 9"/>
            <p:cNvGrpSpPr/>
            <p:nvPr/>
          </p:nvGrpSpPr>
          <p:grpSpPr>
            <a:xfrm>
              <a:off x="1224753" y="5319032"/>
              <a:ext cx="7703490" cy="1778586"/>
              <a:chOff x="0" y="0"/>
              <a:chExt cx="5968800" cy="1378080"/>
            </a:xfrm>
          </p:grpSpPr>
          <p:sp>
            <p:nvSpPr>
              <p:cNvPr id="10" name="Freeform 10"/>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s-PE"/>
              </a:p>
            </p:txBody>
          </p:sp>
        </p:grpSp>
        <p:sp>
          <p:nvSpPr>
            <p:cNvPr id="11" name="Freeform 11"/>
            <p:cNvSpPr/>
            <p:nvPr/>
          </p:nvSpPr>
          <p:spPr>
            <a:xfrm>
              <a:off x="4273085" y="3530068"/>
              <a:ext cx="1420186" cy="1420186"/>
            </a:xfrm>
            <a:custGeom>
              <a:avLst/>
              <a:gdLst/>
              <a:ahLst/>
              <a:cxnLst/>
              <a:rect l="l" t="t" r="r" b="b"/>
              <a:pathLst>
                <a:path w="1420186" h="1420186">
                  <a:moveTo>
                    <a:pt x="0" y="0"/>
                  </a:moveTo>
                  <a:lnTo>
                    <a:pt x="1420185" y="0"/>
                  </a:lnTo>
                  <a:lnTo>
                    <a:pt x="1420185" y="1420185"/>
                  </a:lnTo>
                  <a:lnTo>
                    <a:pt x="0" y="14201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12" name="Freeform 12"/>
            <p:cNvSpPr/>
            <p:nvPr/>
          </p:nvSpPr>
          <p:spPr>
            <a:xfrm>
              <a:off x="4273085" y="5608455"/>
              <a:ext cx="1599392" cy="1215538"/>
            </a:xfrm>
            <a:custGeom>
              <a:avLst/>
              <a:gdLst/>
              <a:ahLst/>
              <a:cxnLst/>
              <a:rect l="l" t="t" r="r" b="b"/>
              <a:pathLst>
                <a:path w="1599392" h="1215538">
                  <a:moveTo>
                    <a:pt x="0" y="0"/>
                  </a:moveTo>
                  <a:lnTo>
                    <a:pt x="1599392" y="0"/>
                  </a:lnTo>
                  <a:lnTo>
                    <a:pt x="1599392" y="1215538"/>
                  </a:lnTo>
                  <a:lnTo>
                    <a:pt x="0" y="1215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PE"/>
            </a:p>
          </p:txBody>
        </p:sp>
        <p:sp>
          <p:nvSpPr>
            <p:cNvPr id="13" name="Freeform 13"/>
            <p:cNvSpPr/>
            <p:nvPr/>
          </p:nvSpPr>
          <p:spPr>
            <a:xfrm>
              <a:off x="4120229" y="7467757"/>
              <a:ext cx="1905103" cy="1549398"/>
            </a:xfrm>
            <a:custGeom>
              <a:avLst/>
              <a:gdLst/>
              <a:ahLst/>
              <a:cxnLst/>
              <a:rect l="l" t="t" r="r" b="b"/>
              <a:pathLst>
                <a:path w="1905103" h="1549398">
                  <a:moveTo>
                    <a:pt x="0" y="0"/>
                  </a:moveTo>
                  <a:lnTo>
                    <a:pt x="1905104" y="0"/>
                  </a:lnTo>
                  <a:lnTo>
                    <a:pt x="1905104" y="1549398"/>
                  </a:lnTo>
                  <a:lnTo>
                    <a:pt x="0" y="1549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PE"/>
            </a:p>
          </p:txBody>
        </p:sp>
        <p:sp>
          <p:nvSpPr>
            <p:cNvPr id="14" name="Freeform 14"/>
            <p:cNvSpPr/>
            <p:nvPr/>
          </p:nvSpPr>
          <p:spPr>
            <a:xfrm>
              <a:off x="4389572" y="1263684"/>
              <a:ext cx="1482905" cy="1482905"/>
            </a:xfrm>
            <a:custGeom>
              <a:avLst/>
              <a:gdLst/>
              <a:ahLst/>
              <a:cxnLst/>
              <a:rect l="l" t="t" r="r" b="b"/>
              <a:pathLst>
                <a:path w="1482905" h="1482905">
                  <a:moveTo>
                    <a:pt x="0" y="0"/>
                  </a:moveTo>
                  <a:lnTo>
                    <a:pt x="1482905" y="0"/>
                  </a:lnTo>
                  <a:lnTo>
                    <a:pt x="1482905" y="1482905"/>
                  </a:lnTo>
                  <a:lnTo>
                    <a:pt x="0" y="14829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PE"/>
            </a:p>
          </p:txBody>
        </p:sp>
      </p:grpSp>
      <p:sp>
        <p:nvSpPr>
          <p:cNvPr id="15" name="TextBox 15"/>
          <p:cNvSpPr txBox="1"/>
          <p:nvPr/>
        </p:nvSpPr>
        <p:spPr>
          <a:xfrm>
            <a:off x="1529857" y="853836"/>
            <a:ext cx="5801499" cy="1019175"/>
          </a:xfrm>
          <a:prstGeom prst="rect">
            <a:avLst/>
          </a:prstGeom>
        </p:spPr>
        <p:txBody>
          <a:bodyPr lIns="0" tIns="0" rIns="0" bIns="0" rtlCol="0" anchor="t">
            <a:spAutoFit/>
          </a:bodyPr>
          <a:lstStyle/>
          <a:p>
            <a:pPr marL="0" lvl="0" indent="0" algn="l">
              <a:lnSpc>
                <a:spcPts val="7522"/>
              </a:lnSpc>
              <a:spcBef>
                <a:spcPct val="0"/>
              </a:spcBef>
            </a:pPr>
            <a:r>
              <a:rPr lang="en-US" sz="6268">
                <a:solidFill>
                  <a:srgbClr val="FFFFFF"/>
                </a:solidFill>
                <a:latin typeface="Poppins"/>
                <a:ea typeface="Poppins"/>
                <a:cs typeface="Poppins"/>
                <a:sym typeface="Poppins"/>
              </a:rPr>
              <a:t>OBJETIVOS</a:t>
            </a:r>
          </a:p>
        </p:txBody>
      </p:sp>
      <p:sp>
        <p:nvSpPr>
          <p:cNvPr id="16" name="TextBox 16"/>
          <p:cNvSpPr txBox="1"/>
          <p:nvPr/>
        </p:nvSpPr>
        <p:spPr>
          <a:xfrm>
            <a:off x="2533666" y="451030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01</a:t>
            </a:r>
          </a:p>
        </p:txBody>
      </p:sp>
      <p:sp>
        <p:nvSpPr>
          <p:cNvPr id="17" name="TextBox 17"/>
          <p:cNvSpPr txBox="1"/>
          <p:nvPr/>
        </p:nvSpPr>
        <p:spPr>
          <a:xfrm>
            <a:off x="3491320" y="4487939"/>
            <a:ext cx="7109096" cy="866564"/>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Identificar y analizar vulnerabilidades críticas en sistemas operativos Windows y Linux.</a:t>
            </a:r>
          </a:p>
        </p:txBody>
      </p:sp>
      <p:sp>
        <p:nvSpPr>
          <p:cNvPr id="18" name="TextBox 18"/>
          <p:cNvSpPr txBox="1"/>
          <p:nvPr/>
        </p:nvSpPr>
        <p:spPr>
          <a:xfrm>
            <a:off x="2533666" y="562501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02</a:t>
            </a:r>
          </a:p>
        </p:txBody>
      </p:sp>
      <p:sp>
        <p:nvSpPr>
          <p:cNvPr id="19" name="TextBox 19"/>
          <p:cNvSpPr txBox="1"/>
          <p:nvPr/>
        </p:nvSpPr>
        <p:spPr>
          <a:xfrm>
            <a:off x="3491320" y="5636358"/>
            <a:ext cx="7491303" cy="1304789"/>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Simular escenarios de ataque y defensa para comprender el impacto real de las vulnerabilidades detectadas.</a:t>
            </a:r>
          </a:p>
        </p:txBody>
      </p:sp>
      <p:sp>
        <p:nvSpPr>
          <p:cNvPr id="20" name="TextBox 20"/>
          <p:cNvSpPr txBox="1"/>
          <p:nvPr/>
        </p:nvSpPr>
        <p:spPr>
          <a:xfrm>
            <a:off x="2533666" y="7163184"/>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03</a:t>
            </a:r>
          </a:p>
        </p:txBody>
      </p:sp>
      <p:sp>
        <p:nvSpPr>
          <p:cNvPr id="21" name="TextBox 21"/>
          <p:cNvSpPr txBox="1"/>
          <p:nvPr/>
        </p:nvSpPr>
        <p:spPr>
          <a:xfrm>
            <a:off x="3491320" y="7131647"/>
            <a:ext cx="6016440" cy="1304789"/>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Proponer y aplicar buenas prácticas de protección para mitigar los riesgos asociados.</a:t>
            </a:r>
          </a:p>
        </p:txBody>
      </p:sp>
      <p:sp>
        <p:nvSpPr>
          <p:cNvPr id="22" name="TextBox 22"/>
          <p:cNvSpPr txBox="1"/>
          <p:nvPr/>
        </p:nvSpPr>
        <p:spPr>
          <a:xfrm>
            <a:off x="2533666" y="8693611"/>
            <a:ext cx="957654" cy="738509"/>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04</a:t>
            </a:r>
          </a:p>
        </p:txBody>
      </p:sp>
      <p:sp>
        <p:nvSpPr>
          <p:cNvPr id="23" name="TextBox 23"/>
          <p:cNvSpPr txBox="1"/>
          <p:nvPr/>
        </p:nvSpPr>
        <p:spPr>
          <a:xfrm>
            <a:off x="3570384" y="8722186"/>
            <a:ext cx="11772540" cy="866564"/>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Concientizar sobre la importancia del conocimiento en seguridad de sistemas operativos para prevenir incidentes.</a:t>
            </a:r>
          </a:p>
        </p:txBody>
      </p:sp>
      <p:sp>
        <p:nvSpPr>
          <p:cNvPr id="24" name="TextBox 24"/>
          <p:cNvSpPr txBox="1"/>
          <p:nvPr/>
        </p:nvSpPr>
        <p:spPr>
          <a:xfrm>
            <a:off x="1803549" y="2077281"/>
            <a:ext cx="10253686" cy="1873892"/>
          </a:xfrm>
          <a:prstGeom prst="rect">
            <a:avLst/>
          </a:prstGeom>
        </p:spPr>
        <p:txBody>
          <a:bodyPr lIns="0" tIns="0" rIns="0" bIns="0" rtlCol="0" anchor="t">
            <a:spAutoFit/>
          </a:bodyPr>
          <a:lstStyle/>
          <a:p>
            <a:pPr marL="0" lvl="0" indent="0" algn="l">
              <a:lnSpc>
                <a:spcPts val="3759"/>
              </a:lnSpc>
              <a:spcBef>
                <a:spcPct val="0"/>
              </a:spcBef>
            </a:pPr>
            <a:r>
              <a:rPr lang="en-US" sz="2724">
                <a:solidFill>
                  <a:srgbClr val="FFFFFF"/>
                </a:solidFill>
                <a:latin typeface="DM Sans"/>
                <a:ea typeface="DM Sans"/>
                <a:cs typeface="DM Sans"/>
                <a:sym typeface="DM Sans"/>
              </a:rPr>
              <a:t>El </a:t>
            </a:r>
            <a:r>
              <a:rPr lang="en-US" sz="2724" u="none" strike="noStrike">
                <a:solidFill>
                  <a:srgbClr val="FFFFFF"/>
                </a:solidFill>
                <a:latin typeface="DM Sans"/>
                <a:ea typeface="DM Sans"/>
                <a:cs typeface="DM Sans"/>
                <a:sym typeface="DM Sans"/>
              </a:rPr>
              <a:t>objetivo de este proyecto es identificar, analizar y simular vulnerabilidades críticas en sistemas operativos, con el fin de fortalecer las buenas prácticas de protección y concientizar sobre la importancia de la seguridad en entornos informáticos.</a:t>
            </a:r>
          </a:p>
        </p:txBody>
      </p:sp>
      <p:sp>
        <p:nvSpPr>
          <p:cNvPr id="25" name="Freeform 25"/>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PE"/>
          </a:p>
        </p:txBody>
      </p:sp>
      <p:sp>
        <p:nvSpPr>
          <p:cNvPr id="26" name="Freeform 26"/>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PE"/>
          </a:p>
        </p:txBody>
      </p:sp>
      <p:grpSp>
        <p:nvGrpSpPr>
          <p:cNvPr id="27" name="Group 27"/>
          <p:cNvGrpSpPr/>
          <p:nvPr/>
        </p:nvGrpSpPr>
        <p:grpSpPr>
          <a:xfrm>
            <a:off x="-171956" y="0"/>
            <a:ext cx="1690455" cy="4019465"/>
            <a:chOff x="0" y="0"/>
            <a:chExt cx="2253940" cy="5359287"/>
          </a:xfrm>
        </p:grpSpPr>
        <p:grpSp>
          <p:nvGrpSpPr>
            <p:cNvPr id="28" name="Group 28"/>
            <p:cNvGrpSpPr/>
            <p:nvPr/>
          </p:nvGrpSpPr>
          <p:grpSpPr>
            <a:xfrm>
              <a:off x="229275" y="0"/>
              <a:ext cx="1795389" cy="5359287"/>
              <a:chOff x="0" y="0"/>
              <a:chExt cx="511124" cy="1525720"/>
            </a:xfrm>
          </p:grpSpPr>
          <p:sp>
            <p:nvSpPr>
              <p:cNvPr id="29" name="Freeform 29"/>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30" name="TextBox 30"/>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31" name="TextBox 31"/>
            <p:cNvSpPr txBox="1"/>
            <p:nvPr/>
          </p:nvSpPr>
          <p:spPr>
            <a:xfrm>
              <a:off x="0" y="-104775"/>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txBody>
          <a:bodyPr/>
          <a:lstStyle/>
          <a:p>
            <a:endParaRPr lang="es-PE"/>
          </a:p>
        </p:txBody>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s-PE"/>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324975"/>
            <a:ext cx="8245699" cy="762000"/>
          </a:xfrm>
          <a:prstGeom prst="rect">
            <a:avLst/>
          </a:prstGeom>
        </p:spPr>
        <p:txBody>
          <a:bodyPr lIns="0" tIns="0" rIns="0" bIns="0" rtlCol="0" anchor="t">
            <a:spAutoFit/>
          </a:bodyPr>
          <a:lstStyle/>
          <a:p>
            <a:pPr marL="0" lvl="0" indent="0" algn="ctr">
              <a:lnSpc>
                <a:spcPts val="5687"/>
              </a:lnSpc>
              <a:spcBef>
                <a:spcPct val="0"/>
              </a:spcBef>
            </a:pPr>
            <a:r>
              <a:rPr lang="en-US" sz="4739" u="none" strike="noStrike">
                <a:solidFill>
                  <a:srgbClr val="FFFFFF"/>
                </a:solidFill>
                <a:latin typeface="Poppins"/>
                <a:ea typeface="Poppins"/>
                <a:cs typeface="Poppins"/>
                <a:sym typeface="Poppins"/>
              </a:rPr>
              <a:t>PÚBLICO OBJETIVO</a:t>
            </a:r>
          </a:p>
        </p:txBody>
      </p:sp>
      <p:sp>
        <p:nvSpPr>
          <p:cNvPr id="7" name="TextBox 7"/>
          <p:cNvSpPr txBox="1"/>
          <p:nvPr/>
        </p:nvSpPr>
        <p:spPr>
          <a:xfrm>
            <a:off x="7068543" y="3882745"/>
            <a:ext cx="425633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4BD1FB"/>
                </a:solidFill>
                <a:latin typeface="DM Sans Bold"/>
                <a:ea typeface="DM Sans Bold"/>
                <a:cs typeface="DM Sans Bold"/>
                <a:sym typeface="DM Sans Bold"/>
              </a:rPr>
              <a:t>Empresas</a:t>
            </a:r>
          </a:p>
        </p:txBody>
      </p:sp>
      <p:sp>
        <p:nvSpPr>
          <p:cNvPr id="8" name="AutoShape 8"/>
          <p:cNvSpPr/>
          <p:nvPr/>
        </p:nvSpPr>
        <p:spPr>
          <a:xfrm>
            <a:off x="4919830" y="6842576"/>
            <a:ext cx="8735422" cy="0"/>
          </a:xfrm>
          <a:prstGeom prst="line">
            <a:avLst/>
          </a:prstGeom>
          <a:ln w="47625" cap="flat">
            <a:solidFill>
              <a:srgbClr val="145DA0"/>
            </a:solidFill>
            <a:prstDash val="solid"/>
            <a:headEnd type="none" w="sm" len="sm"/>
            <a:tailEnd type="none" w="sm" len="sm"/>
          </a:ln>
        </p:spPr>
        <p:txBody>
          <a:bodyPr/>
          <a:lstStyle/>
          <a:p>
            <a:endParaRPr lang="es-PE"/>
          </a:p>
        </p:txBody>
      </p:sp>
      <p:sp>
        <p:nvSpPr>
          <p:cNvPr id="9" name="TextBox 9"/>
          <p:cNvSpPr txBox="1"/>
          <p:nvPr/>
        </p:nvSpPr>
        <p:spPr>
          <a:xfrm>
            <a:off x="4850939" y="4549318"/>
            <a:ext cx="8873203" cy="2049780"/>
          </a:xfrm>
          <a:prstGeom prst="rect">
            <a:avLst/>
          </a:prstGeom>
        </p:spPr>
        <p:txBody>
          <a:bodyPr lIns="0" tIns="0" rIns="0" bIns="0" rtlCol="0" anchor="t">
            <a:spAutoFit/>
          </a:bodyPr>
          <a:lstStyle/>
          <a:p>
            <a:pPr marL="0" lvl="0" indent="0" algn="ctr">
              <a:lnSpc>
                <a:spcPts val="2760"/>
              </a:lnSpc>
              <a:spcBef>
                <a:spcPct val="0"/>
              </a:spcBef>
            </a:pPr>
            <a:r>
              <a:rPr lang="en-US" sz="2000">
                <a:solidFill>
                  <a:srgbClr val="FFFFFF"/>
                </a:solidFill>
                <a:latin typeface="DM Sans"/>
                <a:ea typeface="DM Sans"/>
                <a:cs typeface="DM Sans"/>
                <a:sym typeface="DM Sans"/>
              </a:rPr>
              <a:t>Organizaciones que buscan f</a:t>
            </a:r>
            <a:r>
              <a:rPr lang="en-US" sz="2000" u="none" strike="noStrike">
                <a:solidFill>
                  <a:srgbClr val="FFFFFF"/>
                </a:solidFill>
                <a:latin typeface="DM Sans"/>
                <a:ea typeface="DM Sans"/>
                <a:cs typeface="DM Sans"/>
                <a:sym typeface="DM Sans"/>
              </a:rPr>
              <a:t>ortalecer la seguridad de sus sistemas operativos y proteger su infraestructura tecnológica frente a vulnerabilidades críticas. Este proyecto es relevante para departamentos de TI, áreas de seguridad informática y responsables de gestión de riesgos tecnológicos.</a:t>
            </a:r>
          </a:p>
          <a:p>
            <a:pPr marL="0" lvl="0" indent="0" algn="ctr">
              <a:lnSpc>
                <a:spcPts val="2760"/>
              </a:lnSpc>
              <a:spcBef>
                <a:spcPct val="0"/>
              </a:spcBef>
            </a:pPr>
            <a:endParaRPr lang="en-US" sz="2000" u="none" strike="noStrike">
              <a:solidFill>
                <a:srgbClr val="FFFFFF"/>
              </a:solidFill>
              <a:latin typeface="DM Sans"/>
              <a:ea typeface="DM Sans"/>
              <a:cs typeface="DM Sans"/>
              <a:sym typeface="DM Sans"/>
            </a:endParaRPr>
          </a:p>
        </p:txBody>
      </p:sp>
      <p:sp>
        <p:nvSpPr>
          <p:cNvPr id="10" name="TextBox 10"/>
          <p:cNvSpPr txBox="1"/>
          <p:nvPr/>
        </p:nvSpPr>
        <p:spPr>
          <a:xfrm>
            <a:off x="6618301" y="6866647"/>
            <a:ext cx="5051398"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4BD1FB"/>
                </a:solidFill>
                <a:latin typeface="DM Sans Bold"/>
                <a:ea typeface="DM Sans Bold"/>
                <a:cs typeface="DM Sans Bold"/>
                <a:sym typeface="DM Sans Bold"/>
              </a:rPr>
              <a:t>Organizaciones</a:t>
            </a:r>
          </a:p>
        </p:txBody>
      </p:sp>
      <p:sp>
        <p:nvSpPr>
          <p:cNvPr id="11" name="AutoShape 11"/>
          <p:cNvSpPr/>
          <p:nvPr/>
        </p:nvSpPr>
        <p:spPr>
          <a:xfrm>
            <a:off x="4919830" y="10035285"/>
            <a:ext cx="8735422" cy="0"/>
          </a:xfrm>
          <a:prstGeom prst="line">
            <a:avLst/>
          </a:prstGeom>
          <a:ln w="47625" cap="flat">
            <a:solidFill>
              <a:srgbClr val="145DA0"/>
            </a:solidFill>
            <a:prstDash val="solid"/>
            <a:headEnd type="none" w="sm" len="sm"/>
            <a:tailEnd type="none" w="sm" len="sm"/>
          </a:ln>
        </p:spPr>
        <p:txBody>
          <a:bodyPr/>
          <a:lstStyle/>
          <a:p>
            <a:endParaRPr lang="es-PE"/>
          </a:p>
        </p:txBody>
      </p:sp>
      <p:sp>
        <p:nvSpPr>
          <p:cNvPr id="12" name="TextBox 12"/>
          <p:cNvSpPr txBox="1"/>
          <p:nvPr/>
        </p:nvSpPr>
        <p:spPr>
          <a:xfrm>
            <a:off x="4782049" y="7525630"/>
            <a:ext cx="9010984" cy="2085488"/>
          </a:xfrm>
          <a:prstGeom prst="rect">
            <a:avLst/>
          </a:prstGeom>
        </p:spPr>
        <p:txBody>
          <a:bodyPr lIns="0" tIns="0" rIns="0" bIns="0" rtlCol="0" anchor="t">
            <a:spAutoFit/>
          </a:bodyPr>
          <a:lstStyle/>
          <a:p>
            <a:pPr marL="0" lvl="0" indent="0" algn="ctr">
              <a:lnSpc>
                <a:spcPts val="2760"/>
              </a:lnSpc>
              <a:spcBef>
                <a:spcPct val="0"/>
              </a:spcBef>
            </a:pPr>
            <a:r>
              <a:rPr lang="en-US" sz="2000">
                <a:solidFill>
                  <a:srgbClr val="FFFFFF"/>
                </a:solidFill>
                <a:latin typeface="DM Sans"/>
                <a:ea typeface="DM Sans"/>
                <a:cs typeface="DM Sans"/>
                <a:sym typeface="DM Sans"/>
              </a:rPr>
              <a:t>Instituci</a:t>
            </a:r>
            <a:r>
              <a:rPr lang="en-US" sz="2000" u="none" strike="noStrike">
                <a:solidFill>
                  <a:srgbClr val="FFFFFF"/>
                </a:solidFill>
                <a:latin typeface="DM Sans"/>
                <a:ea typeface="DM Sans"/>
                <a:cs typeface="DM Sans"/>
                <a:sym typeface="DM Sans"/>
              </a:rPr>
              <a:t>ones académicas, entidades gubernamentales y organizaciones sin fines de lucro interesadas en la capacitación, concientización y desarrollo de buenas prácticas de protección en sistemas operativos. El proyecto puede ser utilizado para entrenar equipos técnicos y mejorar la postura de seguridad institucional.</a:t>
            </a:r>
          </a:p>
          <a:p>
            <a:pPr marL="0" lvl="0" indent="0" algn="ctr">
              <a:lnSpc>
                <a:spcPts val="3057"/>
              </a:lnSpc>
              <a:spcBef>
                <a:spcPct val="0"/>
              </a:spcBef>
            </a:pPr>
            <a:endParaRPr lang="en-US" sz="2000" u="none" strike="noStrike">
              <a:solidFill>
                <a:srgbClr val="FFFFFF"/>
              </a:solidFill>
              <a:latin typeface="DM Sans"/>
              <a:ea typeface="DM Sans"/>
              <a:cs typeface="DM Sans"/>
              <a:sym typeface="DM Sans"/>
            </a:endParaRPr>
          </a:p>
        </p:txBody>
      </p:sp>
      <p:grpSp>
        <p:nvGrpSpPr>
          <p:cNvPr id="13" name="Group 13"/>
          <p:cNvGrpSpPr/>
          <p:nvPr/>
        </p:nvGrpSpPr>
        <p:grpSpPr>
          <a:xfrm>
            <a:off x="-171956" y="0"/>
            <a:ext cx="1690455" cy="4019465"/>
            <a:chOff x="0" y="0"/>
            <a:chExt cx="2253940" cy="5359287"/>
          </a:xfrm>
        </p:grpSpPr>
        <p:grpSp>
          <p:nvGrpSpPr>
            <p:cNvPr id="14" name="Group 14"/>
            <p:cNvGrpSpPr/>
            <p:nvPr/>
          </p:nvGrpSpPr>
          <p:grpSpPr>
            <a:xfrm>
              <a:off x="229275" y="0"/>
              <a:ext cx="1795389" cy="5359287"/>
              <a:chOff x="0" y="0"/>
              <a:chExt cx="511124" cy="1525720"/>
            </a:xfrm>
          </p:grpSpPr>
          <p:sp>
            <p:nvSpPr>
              <p:cNvPr id="15" name="Freeform 15"/>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16" name="TextBox 16"/>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17" name="TextBox 17"/>
            <p:cNvSpPr txBox="1"/>
            <p:nvPr/>
          </p:nvSpPr>
          <p:spPr>
            <a:xfrm>
              <a:off x="0" y="-104775"/>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182308" y="2622493"/>
            <a:ext cx="6564901" cy="6749383"/>
            <a:chOff x="0" y="0"/>
            <a:chExt cx="1729027" cy="1777615"/>
          </a:xfrm>
        </p:grpSpPr>
        <p:sp>
          <p:nvSpPr>
            <p:cNvPr id="3" name="Freeform 3"/>
            <p:cNvSpPr/>
            <p:nvPr/>
          </p:nvSpPr>
          <p:spPr>
            <a:xfrm>
              <a:off x="0" y="0"/>
              <a:ext cx="1729027" cy="1777615"/>
            </a:xfrm>
            <a:custGeom>
              <a:avLst/>
              <a:gdLst/>
              <a:ahLst/>
              <a:cxnLst/>
              <a:rect l="l" t="t" r="r" b="b"/>
              <a:pathLst>
                <a:path w="1729027" h="1777615">
                  <a:moveTo>
                    <a:pt x="60144" y="0"/>
                  </a:moveTo>
                  <a:lnTo>
                    <a:pt x="1668884" y="0"/>
                  </a:lnTo>
                  <a:cubicBezTo>
                    <a:pt x="1702100" y="0"/>
                    <a:pt x="1729027" y="26927"/>
                    <a:pt x="1729027" y="60144"/>
                  </a:cubicBezTo>
                  <a:lnTo>
                    <a:pt x="1729027" y="1717471"/>
                  </a:lnTo>
                  <a:cubicBezTo>
                    <a:pt x="1729027" y="1750688"/>
                    <a:pt x="1702100" y="1777615"/>
                    <a:pt x="1668884" y="1777615"/>
                  </a:cubicBezTo>
                  <a:lnTo>
                    <a:pt x="60144" y="1777615"/>
                  </a:lnTo>
                  <a:cubicBezTo>
                    <a:pt x="26927" y="1777615"/>
                    <a:pt x="0" y="1750688"/>
                    <a:pt x="0" y="1717471"/>
                  </a:cubicBezTo>
                  <a:lnTo>
                    <a:pt x="0" y="60144"/>
                  </a:lnTo>
                  <a:cubicBezTo>
                    <a:pt x="0" y="26927"/>
                    <a:pt x="26927" y="0"/>
                    <a:pt x="60144" y="0"/>
                  </a:cubicBezTo>
                  <a:close/>
                </a:path>
              </a:pathLst>
            </a:custGeom>
            <a:solidFill>
              <a:srgbClr val="1C5739"/>
            </a:solidFill>
          </p:spPr>
          <p:txBody>
            <a:bodyPr/>
            <a:lstStyle/>
            <a:p>
              <a:endParaRPr lang="es-PE"/>
            </a:p>
          </p:txBody>
        </p:sp>
        <p:sp>
          <p:nvSpPr>
            <p:cNvPr id="4" name="TextBox 4"/>
            <p:cNvSpPr txBox="1"/>
            <p:nvPr/>
          </p:nvSpPr>
          <p:spPr>
            <a:xfrm>
              <a:off x="0" y="-38100"/>
              <a:ext cx="1729027" cy="1815715"/>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6" name="Freeform 6"/>
          <p:cNvSpPr/>
          <p:nvPr/>
        </p:nvSpPr>
        <p:spPr>
          <a:xfrm rot="-10800000">
            <a:off x="14711483" y="-2850899"/>
            <a:ext cx="6452848" cy="5596379"/>
          </a:xfrm>
          <a:custGeom>
            <a:avLst/>
            <a:gdLst/>
            <a:ahLst/>
            <a:cxnLst/>
            <a:rect l="l" t="t" r="r" b="b"/>
            <a:pathLst>
              <a:path w="6452848" h="5596379">
                <a:moveTo>
                  <a:pt x="0" y="0"/>
                </a:moveTo>
                <a:lnTo>
                  <a:pt x="6452848" y="0"/>
                </a:lnTo>
                <a:lnTo>
                  <a:pt x="6452848"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7" name="TextBox 7"/>
          <p:cNvSpPr txBox="1"/>
          <p:nvPr/>
        </p:nvSpPr>
        <p:spPr>
          <a:xfrm>
            <a:off x="453582" y="163396"/>
            <a:ext cx="8457192" cy="2047397"/>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Poppins"/>
                <a:ea typeface="Poppins"/>
                <a:cs typeface="Poppins"/>
                <a:sym typeface="Poppins"/>
              </a:rPr>
              <a:t>IMPORTANCIA DEL CONOCIMIENTO</a:t>
            </a:r>
          </a:p>
        </p:txBody>
      </p:sp>
      <p:grpSp>
        <p:nvGrpSpPr>
          <p:cNvPr id="8" name="Group 8"/>
          <p:cNvGrpSpPr/>
          <p:nvPr/>
        </p:nvGrpSpPr>
        <p:grpSpPr>
          <a:xfrm>
            <a:off x="1281999" y="2622493"/>
            <a:ext cx="6564901" cy="6749383"/>
            <a:chOff x="0" y="0"/>
            <a:chExt cx="1729027" cy="1777615"/>
          </a:xfrm>
        </p:grpSpPr>
        <p:sp>
          <p:nvSpPr>
            <p:cNvPr id="9" name="Freeform 9"/>
            <p:cNvSpPr/>
            <p:nvPr/>
          </p:nvSpPr>
          <p:spPr>
            <a:xfrm>
              <a:off x="0" y="0"/>
              <a:ext cx="1729027" cy="1777615"/>
            </a:xfrm>
            <a:custGeom>
              <a:avLst/>
              <a:gdLst/>
              <a:ahLst/>
              <a:cxnLst/>
              <a:rect l="l" t="t" r="r" b="b"/>
              <a:pathLst>
                <a:path w="1729027" h="1777615">
                  <a:moveTo>
                    <a:pt x="60144" y="0"/>
                  </a:moveTo>
                  <a:lnTo>
                    <a:pt x="1668884" y="0"/>
                  </a:lnTo>
                  <a:cubicBezTo>
                    <a:pt x="1702100" y="0"/>
                    <a:pt x="1729027" y="26927"/>
                    <a:pt x="1729027" y="60144"/>
                  </a:cubicBezTo>
                  <a:lnTo>
                    <a:pt x="1729027" y="1717471"/>
                  </a:lnTo>
                  <a:cubicBezTo>
                    <a:pt x="1729027" y="1750688"/>
                    <a:pt x="1702100" y="1777615"/>
                    <a:pt x="1668884" y="1777615"/>
                  </a:cubicBezTo>
                  <a:lnTo>
                    <a:pt x="60144" y="1777615"/>
                  </a:lnTo>
                  <a:cubicBezTo>
                    <a:pt x="26927" y="1777615"/>
                    <a:pt x="0" y="1750688"/>
                    <a:pt x="0" y="1717471"/>
                  </a:cubicBezTo>
                  <a:lnTo>
                    <a:pt x="0" y="60144"/>
                  </a:lnTo>
                  <a:cubicBezTo>
                    <a:pt x="0" y="26927"/>
                    <a:pt x="26927" y="0"/>
                    <a:pt x="60144" y="0"/>
                  </a:cubicBezTo>
                  <a:close/>
                </a:path>
              </a:pathLst>
            </a:custGeom>
            <a:solidFill>
              <a:srgbClr val="F5FFF5"/>
            </a:solidFill>
          </p:spPr>
          <p:txBody>
            <a:bodyPr/>
            <a:lstStyle/>
            <a:p>
              <a:endParaRPr lang="es-PE"/>
            </a:p>
          </p:txBody>
        </p:sp>
        <p:sp>
          <p:nvSpPr>
            <p:cNvPr id="10" name="TextBox 10"/>
            <p:cNvSpPr txBox="1"/>
            <p:nvPr/>
          </p:nvSpPr>
          <p:spPr>
            <a:xfrm>
              <a:off x="0" y="-38100"/>
              <a:ext cx="1729027" cy="1815715"/>
            </a:xfrm>
            <a:prstGeom prst="rect">
              <a:avLst/>
            </a:prstGeom>
          </p:spPr>
          <p:txBody>
            <a:bodyPr lIns="50800" tIns="50800" rIns="50800" bIns="50800" rtlCol="0" anchor="ctr"/>
            <a:lstStyle/>
            <a:p>
              <a:pPr algn="ctr">
                <a:lnSpc>
                  <a:spcPts val="2605"/>
                </a:lnSpc>
              </a:pPr>
              <a:endParaRPr/>
            </a:p>
          </p:txBody>
        </p:sp>
      </p:grpSp>
      <p:sp>
        <p:nvSpPr>
          <p:cNvPr id="11" name="TextBox 11"/>
          <p:cNvSpPr txBox="1"/>
          <p:nvPr/>
        </p:nvSpPr>
        <p:spPr>
          <a:xfrm>
            <a:off x="559387" y="2917477"/>
            <a:ext cx="6542245" cy="419309"/>
          </a:xfrm>
          <a:prstGeom prst="rect">
            <a:avLst/>
          </a:prstGeom>
        </p:spPr>
        <p:txBody>
          <a:bodyPr lIns="0" tIns="0" rIns="0" bIns="0" rtlCol="0" anchor="t">
            <a:spAutoFit/>
          </a:bodyPr>
          <a:lstStyle/>
          <a:p>
            <a:pPr marL="0" lvl="1" indent="0" algn="ctr">
              <a:lnSpc>
                <a:spcPts val="3437"/>
              </a:lnSpc>
              <a:spcBef>
                <a:spcPct val="0"/>
              </a:spcBef>
            </a:pPr>
            <a:r>
              <a:rPr lang="en-US" sz="2490" u="none" strike="noStrike" spc="244">
                <a:solidFill>
                  <a:srgbClr val="145DA0"/>
                </a:solidFill>
                <a:latin typeface="DM Sans"/>
                <a:ea typeface="DM Sans"/>
                <a:cs typeface="DM Sans"/>
                <a:sym typeface="DM Sans"/>
              </a:rPr>
              <a:t>Conocimiento Profundo</a:t>
            </a:r>
          </a:p>
        </p:txBody>
      </p:sp>
      <p:grpSp>
        <p:nvGrpSpPr>
          <p:cNvPr id="12" name="Group 12"/>
          <p:cNvGrpSpPr/>
          <p:nvPr/>
        </p:nvGrpSpPr>
        <p:grpSpPr>
          <a:xfrm>
            <a:off x="9601252" y="2569784"/>
            <a:ext cx="6564901" cy="6749383"/>
            <a:chOff x="0" y="0"/>
            <a:chExt cx="1729027" cy="1777615"/>
          </a:xfrm>
        </p:grpSpPr>
        <p:sp>
          <p:nvSpPr>
            <p:cNvPr id="13" name="Freeform 13"/>
            <p:cNvSpPr/>
            <p:nvPr/>
          </p:nvSpPr>
          <p:spPr>
            <a:xfrm>
              <a:off x="0" y="0"/>
              <a:ext cx="1729027" cy="1777615"/>
            </a:xfrm>
            <a:custGeom>
              <a:avLst/>
              <a:gdLst/>
              <a:ahLst/>
              <a:cxnLst/>
              <a:rect l="l" t="t" r="r" b="b"/>
              <a:pathLst>
                <a:path w="1729027" h="1777615">
                  <a:moveTo>
                    <a:pt x="60144" y="0"/>
                  </a:moveTo>
                  <a:lnTo>
                    <a:pt x="1668884" y="0"/>
                  </a:lnTo>
                  <a:cubicBezTo>
                    <a:pt x="1702100" y="0"/>
                    <a:pt x="1729027" y="26927"/>
                    <a:pt x="1729027" y="60144"/>
                  </a:cubicBezTo>
                  <a:lnTo>
                    <a:pt x="1729027" y="1717471"/>
                  </a:lnTo>
                  <a:cubicBezTo>
                    <a:pt x="1729027" y="1750688"/>
                    <a:pt x="1702100" y="1777615"/>
                    <a:pt x="1668884" y="1777615"/>
                  </a:cubicBezTo>
                  <a:lnTo>
                    <a:pt x="60144" y="1777615"/>
                  </a:lnTo>
                  <a:cubicBezTo>
                    <a:pt x="26927" y="1777615"/>
                    <a:pt x="0" y="1750688"/>
                    <a:pt x="0" y="1717471"/>
                  </a:cubicBezTo>
                  <a:lnTo>
                    <a:pt x="0" y="60144"/>
                  </a:lnTo>
                  <a:cubicBezTo>
                    <a:pt x="0" y="26927"/>
                    <a:pt x="26927" y="0"/>
                    <a:pt x="60144" y="0"/>
                  </a:cubicBezTo>
                  <a:close/>
                </a:path>
              </a:pathLst>
            </a:custGeom>
            <a:solidFill>
              <a:srgbClr val="1C5739"/>
            </a:solidFill>
          </p:spPr>
          <p:txBody>
            <a:bodyPr/>
            <a:lstStyle/>
            <a:p>
              <a:endParaRPr lang="es-PE"/>
            </a:p>
          </p:txBody>
        </p:sp>
        <p:sp>
          <p:nvSpPr>
            <p:cNvPr id="14" name="TextBox 14"/>
            <p:cNvSpPr txBox="1"/>
            <p:nvPr/>
          </p:nvSpPr>
          <p:spPr>
            <a:xfrm>
              <a:off x="0" y="-38100"/>
              <a:ext cx="1729027" cy="1815715"/>
            </a:xfrm>
            <a:prstGeom prst="rect">
              <a:avLst/>
            </a:prstGeom>
          </p:spPr>
          <p:txBody>
            <a:bodyPr lIns="50800" tIns="50800" rIns="50800" bIns="50800" rtlCol="0" anchor="ctr"/>
            <a:lstStyle/>
            <a:p>
              <a:pPr algn="ctr">
                <a:lnSpc>
                  <a:spcPts val="2605"/>
                </a:lnSpc>
              </a:pPr>
              <a:endParaRPr/>
            </a:p>
          </p:txBody>
        </p:sp>
      </p:grpSp>
      <p:grpSp>
        <p:nvGrpSpPr>
          <p:cNvPr id="15" name="Group 15"/>
          <p:cNvGrpSpPr/>
          <p:nvPr/>
        </p:nvGrpSpPr>
        <p:grpSpPr>
          <a:xfrm>
            <a:off x="9700943" y="2569784"/>
            <a:ext cx="6564901" cy="6749383"/>
            <a:chOff x="0" y="0"/>
            <a:chExt cx="1729027" cy="1777615"/>
          </a:xfrm>
        </p:grpSpPr>
        <p:sp>
          <p:nvSpPr>
            <p:cNvPr id="16" name="Freeform 16"/>
            <p:cNvSpPr/>
            <p:nvPr/>
          </p:nvSpPr>
          <p:spPr>
            <a:xfrm>
              <a:off x="0" y="0"/>
              <a:ext cx="1729027" cy="1777615"/>
            </a:xfrm>
            <a:custGeom>
              <a:avLst/>
              <a:gdLst/>
              <a:ahLst/>
              <a:cxnLst/>
              <a:rect l="l" t="t" r="r" b="b"/>
              <a:pathLst>
                <a:path w="1729027" h="1777615">
                  <a:moveTo>
                    <a:pt x="60144" y="0"/>
                  </a:moveTo>
                  <a:lnTo>
                    <a:pt x="1668884" y="0"/>
                  </a:lnTo>
                  <a:cubicBezTo>
                    <a:pt x="1702100" y="0"/>
                    <a:pt x="1729027" y="26927"/>
                    <a:pt x="1729027" y="60144"/>
                  </a:cubicBezTo>
                  <a:lnTo>
                    <a:pt x="1729027" y="1717471"/>
                  </a:lnTo>
                  <a:cubicBezTo>
                    <a:pt x="1729027" y="1750688"/>
                    <a:pt x="1702100" y="1777615"/>
                    <a:pt x="1668884" y="1777615"/>
                  </a:cubicBezTo>
                  <a:lnTo>
                    <a:pt x="60144" y="1777615"/>
                  </a:lnTo>
                  <a:cubicBezTo>
                    <a:pt x="26927" y="1777615"/>
                    <a:pt x="0" y="1750688"/>
                    <a:pt x="0" y="1717471"/>
                  </a:cubicBezTo>
                  <a:lnTo>
                    <a:pt x="0" y="60144"/>
                  </a:lnTo>
                  <a:cubicBezTo>
                    <a:pt x="0" y="26927"/>
                    <a:pt x="26927" y="0"/>
                    <a:pt x="60144" y="0"/>
                  </a:cubicBezTo>
                  <a:close/>
                </a:path>
              </a:pathLst>
            </a:custGeom>
            <a:solidFill>
              <a:srgbClr val="F5FFF5"/>
            </a:solidFill>
          </p:spPr>
          <p:txBody>
            <a:bodyPr/>
            <a:lstStyle/>
            <a:p>
              <a:endParaRPr lang="es-PE"/>
            </a:p>
          </p:txBody>
        </p:sp>
        <p:sp>
          <p:nvSpPr>
            <p:cNvPr id="17" name="TextBox 17"/>
            <p:cNvSpPr txBox="1"/>
            <p:nvPr/>
          </p:nvSpPr>
          <p:spPr>
            <a:xfrm>
              <a:off x="0" y="-38100"/>
              <a:ext cx="1729027" cy="1815715"/>
            </a:xfrm>
            <a:prstGeom prst="rect">
              <a:avLst/>
            </a:prstGeom>
          </p:spPr>
          <p:txBody>
            <a:bodyPr lIns="50800" tIns="50800" rIns="50800" bIns="50800" rtlCol="0" anchor="ctr"/>
            <a:lstStyle/>
            <a:p>
              <a:pPr algn="ctr">
                <a:lnSpc>
                  <a:spcPts val="2605"/>
                </a:lnSpc>
              </a:pPr>
              <a:endParaRPr/>
            </a:p>
          </p:txBody>
        </p:sp>
      </p:grpSp>
      <p:sp>
        <p:nvSpPr>
          <p:cNvPr id="18" name="TextBox 18"/>
          <p:cNvSpPr txBox="1"/>
          <p:nvPr/>
        </p:nvSpPr>
        <p:spPr>
          <a:xfrm>
            <a:off x="8820204" y="2917477"/>
            <a:ext cx="6542245" cy="419309"/>
          </a:xfrm>
          <a:prstGeom prst="rect">
            <a:avLst/>
          </a:prstGeom>
        </p:spPr>
        <p:txBody>
          <a:bodyPr lIns="0" tIns="0" rIns="0" bIns="0" rtlCol="0" anchor="t">
            <a:spAutoFit/>
          </a:bodyPr>
          <a:lstStyle/>
          <a:p>
            <a:pPr marL="0" lvl="1" indent="0" algn="ctr">
              <a:lnSpc>
                <a:spcPts val="3437"/>
              </a:lnSpc>
              <a:spcBef>
                <a:spcPct val="0"/>
              </a:spcBef>
            </a:pPr>
            <a:r>
              <a:rPr lang="en-US" sz="2490" spc="244">
                <a:solidFill>
                  <a:srgbClr val="145DA0"/>
                </a:solidFill>
                <a:latin typeface="DM Sans"/>
                <a:ea typeface="DM Sans"/>
                <a:cs typeface="DM Sans"/>
                <a:sym typeface="DM Sans"/>
              </a:rPr>
              <a:t>Riesgos Asociados</a:t>
            </a:r>
          </a:p>
        </p:txBody>
      </p:sp>
      <p:sp>
        <p:nvSpPr>
          <p:cNvPr id="19" name="TextBox 19"/>
          <p:cNvSpPr txBox="1"/>
          <p:nvPr/>
        </p:nvSpPr>
        <p:spPr>
          <a:xfrm>
            <a:off x="1411055" y="3738266"/>
            <a:ext cx="6268299" cy="2447606"/>
          </a:xfrm>
          <a:prstGeom prst="rect">
            <a:avLst/>
          </a:prstGeom>
        </p:spPr>
        <p:txBody>
          <a:bodyPr lIns="0" tIns="0" rIns="0" bIns="0" rtlCol="0" anchor="t">
            <a:spAutoFit/>
          </a:bodyPr>
          <a:lstStyle/>
          <a:p>
            <a:pPr marL="0" lvl="1" indent="0" algn="ctr">
              <a:lnSpc>
                <a:spcPts val="3293"/>
              </a:lnSpc>
              <a:spcBef>
                <a:spcPct val="0"/>
              </a:spcBef>
            </a:pPr>
            <a:r>
              <a:rPr lang="en-US" sz="2386" spc="233">
                <a:solidFill>
                  <a:srgbClr val="000000"/>
                </a:solidFill>
                <a:latin typeface="DM Sans"/>
                <a:ea typeface="DM Sans"/>
                <a:cs typeface="DM Sans"/>
                <a:sym typeface="DM Sans"/>
              </a:rPr>
              <a:t>El dominio de los sistemas operativos permite anticipar y detectar vulnerabilidades antes de que puedan ser explotadas por actores maliciosos en el entorno digital</a:t>
            </a:r>
          </a:p>
        </p:txBody>
      </p:sp>
      <p:sp>
        <p:nvSpPr>
          <p:cNvPr id="20" name="TextBox 20"/>
          <p:cNvSpPr txBox="1"/>
          <p:nvPr/>
        </p:nvSpPr>
        <p:spPr>
          <a:xfrm>
            <a:off x="9849244" y="3738266"/>
            <a:ext cx="6268299" cy="2447606"/>
          </a:xfrm>
          <a:prstGeom prst="rect">
            <a:avLst/>
          </a:prstGeom>
        </p:spPr>
        <p:txBody>
          <a:bodyPr lIns="0" tIns="0" rIns="0" bIns="0" rtlCol="0" anchor="t">
            <a:spAutoFit/>
          </a:bodyPr>
          <a:lstStyle/>
          <a:p>
            <a:pPr marL="0" lvl="1" indent="0" algn="ctr">
              <a:lnSpc>
                <a:spcPts val="3293"/>
              </a:lnSpc>
              <a:spcBef>
                <a:spcPct val="0"/>
              </a:spcBef>
            </a:pPr>
            <a:r>
              <a:rPr lang="en-US" sz="2386" spc="233">
                <a:solidFill>
                  <a:srgbClr val="000000"/>
                </a:solidFill>
                <a:latin typeface="DM Sans"/>
                <a:ea typeface="DM Sans"/>
                <a:cs typeface="DM Sans"/>
                <a:sym typeface="DM Sans"/>
              </a:rPr>
              <a:t>La falta de conocimiento sobre sistemas operativos genera exposición a amenazas cibernéticas, compromete la estabilidad operativa y aumenta la vulnerabilidad organizacional</a:t>
            </a:r>
          </a:p>
        </p:txBody>
      </p:sp>
      <p:sp>
        <p:nvSpPr>
          <p:cNvPr id="21" name="TextBox 21"/>
          <p:cNvSpPr txBox="1"/>
          <p:nvPr/>
        </p:nvSpPr>
        <p:spPr>
          <a:xfrm>
            <a:off x="2037789" y="6280145"/>
            <a:ext cx="4853938" cy="2161655"/>
          </a:xfrm>
          <a:prstGeom prst="rect">
            <a:avLst/>
          </a:prstGeom>
        </p:spPr>
        <p:txBody>
          <a:bodyPr lIns="0" tIns="0" rIns="0" bIns="0" rtlCol="0" anchor="t">
            <a:spAutoFit/>
          </a:bodyPr>
          <a:lstStyle/>
          <a:p>
            <a:pPr marL="450485" lvl="1" indent="-225243" algn="ctr">
              <a:lnSpc>
                <a:spcPts val="2879"/>
              </a:lnSpc>
              <a:buFont typeface="Arial"/>
              <a:buChar char="•"/>
            </a:pPr>
            <a:r>
              <a:rPr lang="en-US" sz="2086" spc="204">
                <a:solidFill>
                  <a:srgbClr val="000000"/>
                </a:solidFill>
                <a:latin typeface="DM Sans"/>
                <a:ea typeface="DM Sans"/>
                <a:cs typeface="DM Sans"/>
                <a:sym typeface="DM Sans"/>
              </a:rPr>
              <a:t>Identificación temprana de vulnerabilidades criticas </a:t>
            </a:r>
          </a:p>
          <a:p>
            <a:pPr marL="450485" lvl="1" indent="-225243" algn="ctr">
              <a:lnSpc>
                <a:spcPts val="2879"/>
              </a:lnSpc>
              <a:buFont typeface="Arial"/>
              <a:buChar char="•"/>
            </a:pPr>
            <a:r>
              <a:rPr lang="en-US" sz="2086" spc="204">
                <a:solidFill>
                  <a:srgbClr val="000000"/>
                </a:solidFill>
                <a:latin typeface="DM Sans"/>
                <a:ea typeface="DM Sans"/>
                <a:cs typeface="DM Sans"/>
                <a:sym typeface="DM Sans"/>
              </a:rPr>
              <a:t>Implementación efectiva de controles de seguridad </a:t>
            </a:r>
          </a:p>
          <a:p>
            <a:pPr marL="450485" lvl="1" indent="-225243" algn="ctr">
              <a:lnSpc>
                <a:spcPts val="2879"/>
              </a:lnSpc>
              <a:buFont typeface="Arial"/>
              <a:buChar char="•"/>
            </a:pPr>
            <a:r>
              <a:rPr lang="en-US" sz="2086" spc="204">
                <a:solidFill>
                  <a:srgbClr val="000000"/>
                </a:solidFill>
                <a:latin typeface="DM Sans"/>
                <a:ea typeface="DM Sans"/>
                <a:cs typeface="DM Sans"/>
                <a:sym typeface="DM Sans"/>
              </a:rPr>
              <a:t>Gestión eficaz de actualizaciones de sistema</a:t>
            </a:r>
          </a:p>
        </p:txBody>
      </p:sp>
      <p:sp>
        <p:nvSpPr>
          <p:cNvPr id="22" name="TextBox 22"/>
          <p:cNvSpPr txBox="1"/>
          <p:nvPr/>
        </p:nvSpPr>
        <p:spPr>
          <a:xfrm>
            <a:off x="10556424" y="6280145"/>
            <a:ext cx="4853938" cy="2523531"/>
          </a:xfrm>
          <a:prstGeom prst="rect">
            <a:avLst/>
          </a:prstGeom>
        </p:spPr>
        <p:txBody>
          <a:bodyPr lIns="0" tIns="0" rIns="0" bIns="0" rtlCol="0" anchor="t">
            <a:spAutoFit/>
          </a:bodyPr>
          <a:lstStyle/>
          <a:p>
            <a:pPr marL="450485" lvl="1" indent="-225243" algn="ctr">
              <a:lnSpc>
                <a:spcPts val="2879"/>
              </a:lnSpc>
              <a:buFont typeface="Arial"/>
              <a:buChar char="•"/>
            </a:pPr>
            <a:r>
              <a:rPr lang="en-US" sz="2086" spc="204">
                <a:solidFill>
                  <a:srgbClr val="000000"/>
                </a:solidFill>
                <a:latin typeface="DM Sans"/>
                <a:ea typeface="DM Sans"/>
                <a:cs typeface="DM Sans"/>
                <a:sym typeface="DM Sans"/>
              </a:rPr>
              <a:t>Exposición a exploits automatizados masivos</a:t>
            </a:r>
          </a:p>
          <a:p>
            <a:pPr marL="450485" lvl="1" indent="-225243" algn="ctr">
              <a:lnSpc>
                <a:spcPts val="2879"/>
              </a:lnSpc>
              <a:buFont typeface="Arial"/>
              <a:buChar char="•"/>
            </a:pPr>
            <a:r>
              <a:rPr lang="en-US" sz="2086" spc="204">
                <a:solidFill>
                  <a:srgbClr val="000000"/>
                </a:solidFill>
                <a:latin typeface="DM Sans"/>
                <a:ea typeface="DM Sans"/>
                <a:cs typeface="DM Sans"/>
                <a:sym typeface="DM Sans"/>
              </a:rPr>
              <a:t>Comprometimiento de información sensible corporativa</a:t>
            </a:r>
          </a:p>
          <a:p>
            <a:pPr marL="450485" lvl="1" indent="-225243" algn="ctr">
              <a:lnSpc>
                <a:spcPts val="2879"/>
              </a:lnSpc>
              <a:buFont typeface="Arial"/>
              <a:buChar char="•"/>
            </a:pPr>
            <a:r>
              <a:rPr lang="en-US" sz="2086" spc="204">
                <a:solidFill>
                  <a:srgbClr val="000000"/>
                </a:solidFill>
                <a:latin typeface="DM Sans"/>
                <a:ea typeface="DM Sans"/>
                <a:cs typeface="DM Sans"/>
                <a:sym typeface="DM Sans"/>
              </a:rPr>
              <a:t>Interrupción de servicios críticos organizacionales</a:t>
            </a:r>
          </a:p>
        </p:txBody>
      </p:sp>
      <p:grpSp>
        <p:nvGrpSpPr>
          <p:cNvPr id="23" name="Group 23"/>
          <p:cNvGrpSpPr/>
          <p:nvPr/>
        </p:nvGrpSpPr>
        <p:grpSpPr>
          <a:xfrm>
            <a:off x="16791590" y="0"/>
            <a:ext cx="1690455" cy="4019465"/>
            <a:chOff x="0" y="0"/>
            <a:chExt cx="2253940" cy="5359287"/>
          </a:xfrm>
        </p:grpSpPr>
        <p:grpSp>
          <p:nvGrpSpPr>
            <p:cNvPr id="24" name="Group 24"/>
            <p:cNvGrpSpPr/>
            <p:nvPr/>
          </p:nvGrpSpPr>
          <p:grpSpPr>
            <a:xfrm>
              <a:off x="229275" y="0"/>
              <a:ext cx="1795389" cy="5359287"/>
              <a:chOff x="0" y="0"/>
              <a:chExt cx="511124" cy="1525720"/>
            </a:xfrm>
          </p:grpSpPr>
          <p:sp>
            <p:nvSpPr>
              <p:cNvPr id="25" name="Freeform 25"/>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26" name="TextBox 26"/>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27" name="TextBox 27"/>
            <p:cNvSpPr txBox="1"/>
            <p:nvPr/>
          </p:nvSpPr>
          <p:spPr>
            <a:xfrm>
              <a:off x="0" y="-104775"/>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085413" y="3240944"/>
            <a:ext cx="5894245" cy="1438297"/>
          </a:xfrm>
          <a:prstGeom prst="rect">
            <a:avLst/>
          </a:prstGeom>
        </p:spPr>
        <p:txBody>
          <a:bodyPr lIns="0" tIns="0" rIns="0" bIns="0" rtlCol="0" anchor="t">
            <a:spAutoFit/>
          </a:bodyPr>
          <a:lstStyle/>
          <a:p>
            <a:pPr marL="446775" lvl="1" indent="-223388" algn="ctr">
              <a:lnSpc>
                <a:spcPts val="2855"/>
              </a:lnSpc>
              <a:buFont typeface="Arial"/>
              <a:buChar char="•"/>
            </a:pPr>
            <a:r>
              <a:rPr lang="en-US" sz="2069">
                <a:solidFill>
                  <a:srgbClr val="FFFFFF"/>
                </a:solidFill>
                <a:latin typeface="DM Sans"/>
                <a:ea typeface="DM Sans"/>
                <a:cs typeface="DM Sans"/>
                <a:sym typeface="DM Sans"/>
              </a:rPr>
              <a:t>Familia de vulnerabilidades RDP agosto 2019</a:t>
            </a:r>
          </a:p>
          <a:p>
            <a:pPr marL="446775" lvl="1" indent="-223388" algn="ctr">
              <a:lnSpc>
                <a:spcPts val="2855"/>
              </a:lnSpc>
              <a:buFont typeface="Arial"/>
              <a:buChar char="•"/>
            </a:pPr>
            <a:r>
              <a:rPr lang="en-US" sz="2069">
                <a:solidFill>
                  <a:srgbClr val="FFFFFF"/>
                </a:solidFill>
                <a:latin typeface="DM Sans"/>
                <a:ea typeface="DM Sans"/>
                <a:cs typeface="DM Sans"/>
                <a:sym typeface="DM Sans"/>
              </a:rPr>
              <a:t>CVE-2019-1181/1182</a:t>
            </a:r>
          </a:p>
          <a:p>
            <a:pPr marL="446775" lvl="1" indent="-223388" algn="ctr">
              <a:lnSpc>
                <a:spcPts val="2855"/>
              </a:lnSpc>
              <a:buFont typeface="Arial"/>
              <a:buChar char="•"/>
            </a:pPr>
            <a:r>
              <a:rPr lang="en-US" sz="2069">
                <a:solidFill>
                  <a:srgbClr val="FFFFFF"/>
                </a:solidFill>
                <a:latin typeface="DM Sans"/>
                <a:ea typeface="DM Sans"/>
                <a:cs typeface="DM Sans"/>
                <a:sym typeface="DM Sans"/>
              </a:rPr>
              <a:t>Windows 7, 8.1, 10</a:t>
            </a:r>
          </a:p>
          <a:p>
            <a:pPr marL="446775" lvl="1" indent="-223388" algn="ctr">
              <a:lnSpc>
                <a:spcPts val="2855"/>
              </a:lnSpc>
              <a:buFont typeface="Arial"/>
              <a:buChar char="•"/>
            </a:pPr>
            <a:r>
              <a:rPr lang="en-US" sz="2069">
                <a:solidFill>
                  <a:srgbClr val="FFFFFF"/>
                </a:solidFill>
                <a:latin typeface="DM Sans"/>
                <a:ea typeface="DM Sans"/>
                <a:cs typeface="DM Sans"/>
                <a:sym typeface="DM Sans"/>
              </a:rPr>
              <a:t>Ejecución remota código</a:t>
            </a:r>
          </a:p>
        </p:txBody>
      </p:sp>
      <p:grpSp>
        <p:nvGrpSpPr>
          <p:cNvPr id="3" name="Group 3"/>
          <p:cNvGrpSpPr/>
          <p:nvPr/>
        </p:nvGrpSpPr>
        <p:grpSpPr>
          <a:xfrm>
            <a:off x="4446492" y="3157583"/>
            <a:ext cx="8025964" cy="4924545"/>
            <a:chOff x="0" y="0"/>
            <a:chExt cx="10701285" cy="6566060"/>
          </a:xfrm>
        </p:grpSpPr>
        <p:grpSp>
          <p:nvGrpSpPr>
            <p:cNvPr id="4" name="Group 4"/>
            <p:cNvGrpSpPr/>
            <p:nvPr/>
          </p:nvGrpSpPr>
          <p:grpSpPr>
            <a:xfrm>
              <a:off x="1785365" y="0"/>
              <a:ext cx="7688486" cy="2188687"/>
              <a:chOff x="0" y="0"/>
              <a:chExt cx="2565722" cy="730386"/>
            </a:xfrm>
          </p:grpSpPr>
          <p:sp>
            <p:nvSpPr>
              <p:cNvPr id="5" name="Freeform 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s-PE"/>
              </a:p>
            </p:txBody>
          </p:sp>
          <p:sp>
            <p:nvSpPr>
              <p:cNvPr id="6" name="TextBox 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7" name="Group 7"/>
            <p:cNvGrpSpPr/>
            <p:nvPr/>
          </p:nvGrpSpPr>
          <p:grpSpPr>
            <a:xfrm rot="-10800000">
              <a:off x="0" y="2188687"/>
              <a:ext cx="7688486" cy="2188687"/>
              <a:chOff x="0" y="0"/>
              <a:chExt cx="2565722" cy="730386"/>
            </a:xfrm>
          </p:grpSpPr>
          <p:sp>
            <p:nvSpPr>
              <p:cNvPr id="8" name="Freeform 8"/>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s-PE"/>
              </a:p>
            </p:txBody>
          </p:sp>
          <p:sp>
            <p:nvSpPr>
              <p:cNvPr id="9" name="TextBox 9"/>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0" name="Group 10"/>
            <p:cNvGrpSpPr/>
            <p:nvPr/>
          </p:nvGrpSpPr>
          <p:grpSpPr>
            <a:xfrm>
              <a:off x="3012800" y="4377373"/>
              <a:ext cx="7688486" cy="2188687"/>
              <a:chOff x="0" y="0"/>
              <a:chExt cx="2565722" cy="730386"/>
            </a:xfrm>
          </p:grpSpPr>
          <p:sp>
            <p:nvSpPr>
              <p:cNvPr id="11" name="Freeform 11"/>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s-PE"/>
              </a:p>
            </p:txBody>
          </p:sp>
          <p:sp>
            <p:nvSpPr>
              <p:cNvPr id="12" name="TextBox 12"/>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3" name="TextBox 13"/>
            <p:cNvSpPr txBox="1"/>
            <p:nvPr/>
          </p:nvSpPr>
          <p:spPr>
            <a:xfrm>
              <a:off x="1308404" y="2669569"/>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BlueKeep</a:t>
              </a:r>
            </a:p>
          </p:txBody>
        </p:sp>
        <p:sp>
          <p:nvSpPr>
            <p:cNvPr id="14" name="TextBox 14"/>
            <p:cNvSpPr txBox="1"/>
            <p:nvPr/>
          </p:nvSpPr>
          <p:spPr>
            <a:xfrm>
              <a:off x="3093769" y="480882"/>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DejaBlue</a:t>
              </a:r>
            </a:p>
          </p:txBody>
        </p:sp>
        <p:sp>
          <p:nvSpPr>
            <p:cNvPr id="15" name="TextBox 15"/>
            <p:cNvSpPr txBox="1"/>
            <p:nvPr/>
          </p:nvSpPr>
          <p:spPr>
            <a:xfrm>
              <a:off x="4163700" y="4858255"/>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EternalBlue</a:t>
              </a:r>
            </a:p>
          </p:txBody>
        </p:sp>
      </p:grpSp>
      <p:sp>
        <p:nvSpPr>
          <p:cNvPr id="16" name="Freeform 16"/>
          <p:cNvSpPr/>
          <p:nvPr/>
        </p:nvSpPr>
        <p:spPr>
          <a:xfrm>
            <a:off x="-2519628" y="7712017"/>
            <a:ext cx="6602062" cy="6602062"/>
          </a:xfrm>
          <a:custGeom>
            <a:avLst/>
            <a:gdLst/>
            <a:ahLst/>
            <a:cxnLst/>
            <a:rect l="l" t="t" r="r" b="b"/>
            <a:pathLst>
              <a:path w="6602062" h="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17" name="Freeform 17"/>
          <p:cNvSpPr/>
          <p:nvPr/>
        </p:nvSpPr>
        <p:spPr>
          <a:xfrm rot="10436461">
            <a:off x="14111851" y="-3920191"/>
            <a:ext cx="6294897" cy="6294897"/>
          </a:xfrm>
          <a:custGeom>
            <a:avLst/>
            <a:gdLst/>
            <a:ahLst/>
            <a:cxnLst/>
            <a:rect l="l" t="t" r="r" b="b"/>
            <a:pathLst>
              <a:path w="6294897" h="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18" name="Group 18"/>
          <p:cNvGrpSpPr/>
          <p:nvPr/>
        </p:nvGrpSpPr>
        <p:grpSpPr>
          <a:xfrm>
            <a:off x="0" y="0"/>
            <a:ext cx="1346542" cy="4019465"/>
            <a:chOff x="0" y="0"/>
            <a:chExt cx="511124" cy="1525720"/>
          </a:xfrm>
        </p:grpSpPr>
        <p:sp>
          <p:nvSpPr>
            <p:cNvPr id="19" name="Freeform 19"/>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20" name="TextBox 20"/>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21" name="TextBox 21"/>
          <p:cNvSpPr txBox="1"/>
          <p:nvPr/>
        </p:nvSpPr>
        <p:spPr>
          <a:xfrm>
            <a:off x="466470" y="4881657"/>
            <a:ext cx="4998190" cy="1438297"/>
          </a:xfrm>
          <a:prstGeom prst="rect">
            <a:avLst/>
          </a:prstGeom>
        </p:spPr>
        <p:txBody>
          <a:bodyPr lIns="0" tIns="0" rIns="0" bIns="0" rtlCol="0" anchor="t">
            <a:spAutoFit/>
          </a:bodyPr>
          <a:lstStyle/>
          <a:p>
            <a:pPr marL="446775" lvl="1" indent="-223388" algn="l">
              <a:lnSpc>
                <a:spcPts val="2855"/>
              </a:lnSpc>
              <a:buFont typeface="Arial"/>
              <a:buChar char="•"/>
            </a:pPr>
            <a:r>
              <a:rPr lang="en-US" sz="2069">
                <a:solidFill>
                  <a:srgbClr val="FFFFFF"/>
                </a:solidFill>
                <a:latin typeface="DM Sans"/>
                <a:ea typeface="DM Sans"/>
                <a:cs typeface="DM Sans"/>
                <a:sym typeface="DM Sans"/>
              </a:rPr>
              <a:t>Vulnerabilidad critica RDP</a:t>
            </a:r>
          </a:p>
          <a:p>
            <a:pPr marL="446775" lvl="1" indent="-223388" algn="l">
              <a:lnSpc>
                <a:spcPts val="2855"/>
              </a:lnSpc>
              <a:buFont typeface="Arial"/>
              <a:buChar char="•"/>
            </a:pPr>
            <a:r>
              <a:rPr lang="en-US" sz="2069">
                <a:solidFill>
                  <a:srgbClr val="FFFFFF"/>
                </a:solidFill>
                <a:latin typeface="DM Sans"/>
                <a:ea typeface="DM Sans"/>
                <a:cs typeface="DM Sans"/>
                <a:sym typeface="DM Sans"/>
              </a:rPr>
              <a:t>CVE-2019-0708</a:t>
            </a:r>
          </a:p>
          <a:p>
            <a:pPr marL="446775" lvl="1" indent="-223388" algn="l">
              <a:lnSpc>
                <a:spcPts val="2855"/>
              </a:lnSpc>
              <a:buFont typeface="Arial"/>
              <a:buChar char="•"/>
            </a:pPr>
            <a:r>
              <a:rPr lang="en-US" sz="2069">
                <a:solidFill>
                  <a:srgbClr val="FFFFFF"/>
                </a:solidFill>
                <a:latin typeface="DM Sans"/>
                <a:ea typeface="DM Sans"/>
                <a:cs typeface="DM Sans"/>
                <a:sym typeface="DM Sans"/>
              </a:rPr>
              <a:t>Propagación tipo wormable</a:t>
            </a:r>
          </a:p>
          <a:p>
            <a:pPr marL="446775" lvl="1" indent="-223388" algn="l">
              <a:lnSpc>
                <a:spcPts val="2855"/>
              </a:lnSpc>
              <a:buFont typeface="Arial"/>
              <a:buChar char="•"/>
            </a:pPr>
            <a:r>
              <a:rPr lang="en-US" sz="2069">
                <a:solidFill>
                  <a:srgbClr val="FFFFFF"/>
                </a:solidFill>
                <a:latin typeface="DM Sans"/>
                <a:ea typeface="DM Sans"/>
                <a:cs typeface="DM Sans"/>
                <a:sym typeface="DM Sans"/>
              </a:rPr>
              <a:t>CVSS 9.8 critica </a:t>
            </a:r>
          </a:p>
        </p:txBody>
      </p:sp>
      <p:sp>
        <p:nvSpPr>
          <p:cNvPr id="22" name="TextBox 22"/>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23" name="TextBox 23"/>
          <p:cNvSpPr txBox="1"/>
          <p:nvPr/>
        </p:nvSpPr>
        <p:spPr>
          <a:xfrm>
            <a:off x="12686197" y="6555666"/>
            <a:ext cx="4998190" cy="1438297"/>
          </a:xfrm>
          <a:prstGeom prst="rect">
            <a:avLst/>
          </a:prstGeom>
        </p:spPr>
        <p:txBody>
          <a:bodyPr lIns="0" tIns="0" rIns="0" bIns="0" rtlCol="0" anchor="t">
            <a:spAutoFit/>
          </a:bodyPr>
          <a:lstStyle/>
          <a:p>
            <a:pPr marL="446775" lvl="1" indent="-223388" algn="l">
              <a:lnSpc>
                <a:spcPts val="2855"/>
              </a:lnSpc>
              <a:buFont typeface="Arial"/>
              <a:buChar char="•"/>
            </a:pPr>
            <a:r>
              <a:rPr lang="en-US" sz="2069">
                <a:solidFill>
                  <a:srgbClr val="FFFFFF"/>
                </a:solidFill>
                <a:latin typeface="DM Sans"/>
                <a:ea typeface="DM Sans"/>
                <a:cs typeface="DM Sans"/>
                <a:sym typeface="DM Sans"/>
              </a:rPr>
              <a:t>Protocolo SMBv1 comprometido</a:t>
            </a:r>
          </a:p>
          <a:p>
            <a:pPr marL="446775" lvl="1" indent="-223388" algn="l">
              <a:lnSpc>
                <a:spcPts val="2855"/>
              </a:lnSpc>
              <a:buFont typeface="Arial"/>
              <a:buChar char="•"/>
            </a:pPr>
            <a:r>
              <a:rPr lang="en-US" sz="2069">
                <a:solidFill>
                  <a:srgbClr val="FFFFFF"/>
                </a:solidFill>
                <a:latin typeface="DM Sans"/>
                <a:ea typeface="DM Sans"/>
                <a:cs typeface="DM Sans"/>
                <a:sym typeface="DM Sans"/>
              </a:rPr>
              <a:t>MS17-010 vulnerabilidad </a:t>
            </a:r>
          </a:p>
          <a:p>
            <a:pPr marL="446775" lvl="1" indent="-223388" algn="l">
              <a:lnSpc>
                <a:spcPts val="2855"/>
              </a:lnSpc>
              <a:buFont typeface="Arial"/>
              <a:buChar char="•"/>
            </a:pPr>
            <a:r>
              <a:rPr lang="en-US" sz="2069">
                <a:solidFill>
                  <a:srgbClr val="FFFFFF"/>
                </a:solidFill>
                <a:latin typeface="DM Sans"/>
                <a:ea typeface="DM Sans"/>
                <a:cs typeface="DM Sans"/>
                <a:sym typeface="DM Sans"/>
              </a:rPr>
              <a:t>Utilizada en WannaCry</a:t>
            </a:r>
          </a:p>
          <a:p>
            <a:pPr marL="446775" lvl="1" indent="-223388" algn="l">
              <a:lnSpc>
                <a:spcPts val="2855"/>
              </a:lnSpc>
              <a:buFont typeface="Arial"/>
              <a:buChar char="•"/>
            </a:pPr>
            <a:r>
              <a:rPr lang="en-US" sz="2069">
                <a:solidFill>
                  <a:srgbClr val="FFFFFF"/>
                </a:solidFill>
                <a:latin typeface="DM Sans"/>
                <a:ea typeface="DM Sans"/>
                <a:cs typeface="DM Sans"/>
                <a:sym typeface="DM Sans"/>
              </a:rPr>
              <a:t>Propagación masiva global</a:t>
            </a:r>
          </a:p>
        </p:txBody>
      </p:sp>
      <p:sp>
        <p:nvSpPr>
          <p:cNvPr id="24" name="TextBox 24"/>
          <p:cNvSpPr txBox="1"/>
          <p:nvPr/>
        </p:nvSpPr>
        <p:spPr>
          <a:xfrm>
            <a:off x="2061209" y="307166"/>
            <a:ext cx="11540675" cy="1057036"/>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Poppins"/>
                <a:ea typeface="Poppins"/>
                <a:cs typeface="Poppins"/>
                <a:sym typeface="Poppins"/>
              </a:rPr>
              <a:t>VULNERABILIDADES CRITICAS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175412" y="8104192"/>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3. Mitigación</a:t>
            </a:r>
          </a:p>
        </p:txBody>
      </p:sp>
      <p:grpSp>
        <p:nvGrpSpPr>
          <p:cNvPr id="3" name="Group 3"/>
          <p:cNvGrpSpPr/>
          <p:nvPr/>
        </p:nvGrpSpPr>
        <p:grpSpPr>
          <a:xfrm>
            <a:off x="1876258" y="1868586"/>
            <a:ext cx="5766364" cy="1641515"/>
            <a:chOff x="0" y="0"/>
            <a:chExt cx="7688486" cy="2188687"/>
          </a:xfrm>
        </p:grpSpPr>
        <p:grpSp>
          <p:nvGrpSpPr>
            <p:cNvPr id="4" name="Group 4"/>
            <p:cNvGrpSpPr/>
            <p:nvPr/>
          </p:nvGrpSpPr>
          <p:grpSpPr>
            <a:xfrm>
              <a:off x="0" y="0"/>
              <a:ext cx="7688486" cy="2188687"/>
              <a:chOff x="0" y="0"/>
              <a:chExt cx="2565722" cy="730386"/>
            </a:xfrm>
          </p:grpSpPr>
          <p:sp>
            <p:nvSpPr>
              <p:cNvPr id="5" name="Freeform 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s-PE"/>
              </a:p>
            </p:txBody>
          </p:sp>
          <p:sp>
            <p:nvSpPr>
              <p:cNvPr id="6" name="TextBox 6"/>
              <p:cNvSpPr txBox="1"/>
              <p:nvPr/>
            </p:nvSpPr>
            <p:spPr>
              <a:xfrm>
                <a:off x="177800" y="-38100"/>
                <a:ext cx="2311722" cy="768486"/>
              </a:xfrm>
              <a:prstGeom prst="rect">
                <a:avLst/>
              </a:prstGeom>
            </p:spPr>
            <p:txBody>
              <a:bodyPr lIns="70387" tIns="70387" rIns="70387" bIns="70387" rtlCol="0" anchor="ctr"/>
              <a:lstStyle/>
              <a:p>
                <a:pPr algn="ctr">
                  <a:lnSpc>
                    <a:spcPts val="2605"/>
                  </a:lnSpc>
                </a:pPr>
                <a:endParaRPr/>
              </a:p>
            </p:txBody>
          </p:sp>
        </p:grpSp>
        <p:sp>
          <p:nvSpPr>
            <p:cNvPr id="7" name="TextBox 7"/>
            <p:cNvSpPr txBox="1"/>
            <p:nvPr/>
          </p:nvSpPr>
          <p:spPr>
            <a:xfrm>
              <a:off x="1308404" y="480882"/>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DejaBlue</a:t>
              </a:r>
            </a:p>
          </p:txBody>
        </p:sp>
      </p:grpSp>
      <p:sp>
        <p:nvSpPr>
          <p:cNvPr id="8" name="Freeform 8"/>
          <p:cNvSpPr/>
          <p:nvPr/>
        </p:nvSpPr>
        <p:spPr>
          <a:xfrm>
            <a:off x="-2519628" y="7712017"/>
            <a:ext cx="6602062" cy="6602062"/>
          </a:xfrm>
          <a:custGeom>
            <a:avLst/>
            <a:gdLst/>
            <a:ahLst/>
            <a:cxnLst/>
            <a:rect l="l" t="t" r="r" b="b"/>
            <a:pathLst>
              <a:path w="6602062" h="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9" name="Freeform 9"/>
          <p:cNvSpPr/>
          <p:nvPr/>
        </p:nvSpPr>
        <p:spPr>
          <a:xfrm rot="10436461">
            <a:off x="14111851" y="-3920191"/>
            <a:ext cx="6294897" cy="6294897"/>
          </a:xfrm>
          <a:custGeom>
            <a:avLst/>
            <a:gdLst/>
            <a:ahLst/>
            <a:cxnLst/>
            <a:rect l="l" t="t" r="r" b="b"/>
            <a:pathLst>
              <a:path w="6294897" h="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10" name="Group 10"/>
          <p:cNvGrpSpPr/>
          <p:nvPr/>
        </p:nvGrpSpPr>
        <p:grpSpPr>
          <a:xfrm>
            <a:off x="0" y="0"/>
            <a:ext cx="1346542" cy="4019465"/>
            <a:chOff x="0" y="0"/>
            <a:chExt cx="511124" cy="1525720"/>
          </a:xfrm>
        </p:grpSpPr>
        <p:sp>
          <p:nvSpPr>
            <p:cNvPr id="11" name="Freeform 11"/>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12" name="TextBox 12"/>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13" name="TextBox 13"/>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14" name="TextBox 14"/>
          <p:cNvSpPr txBox="1"/>
          <p:nvPr/>
        </p:nvSpPr>
        <p:spPr>
          <a:xfrm>
            <a:off x="1736170" y="302284"/>
            <a:ext cx="13227366" cy="1066800"/>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Poppins"/>
                <a:ea typeface="Poppins"/>
                <a:cs typeface="Poppins"/>
                <a:sym typeface="Poppins"/>
              </a:rPr>
              <a:t>DejaBlue (CVE-2019-1181/1182)</a:t>
            </a:r>
          </a:p>
        </p:txBody>
      </p:sp>
      <p:sp>
        <p:nvSpPr>
          <p:cNvPr id="15" name="TextBox 15"/>
          <p:cNvSpPr txBox="1"/>
          <p:nvPr/>
        </p:nvSpPr>
        <p:spPr>
          <a:xfrm>
            <a:off x="728694" y="5884526"/>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2. Impacto</a:t>
            </a:r>
          </a:p>
        </p:txBody>
      </p:sp>
      <p:sp>
        <p:nvSpPr>
          <p:cNvPr id="16" name="TextBox 16"/>
          <p:cNvSpPr txBox="1"/>
          <p:nvPr/>
        </p:nvSpPr>
        <p:spPr>
          <a:xfrm>
            <a:off x="1028700" y="4095134"/>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1.  Descripción</a:t>
            </a:r>
          </a:p>
        </p:txBody>
      </p:sp>
      <p:sp>
        <p:nvSpPr>
          <p:cNvPr id="17" name="TextBox 17"/>
          <p:cNvSpPr txBox="1"/>
          <p:nvPr/>
        </p:nvSpPr>
        <p:spPr>
          <a:xfrm>
            <a:off x="2832471" y="4660422"/>
            <a:ext cx="7299821" cy="1076421"/>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Familia de vulnerabilidades descubiertas en agosto 2019 que afectan el Protocolo de Escritorio Remoto de Microsft Windows</a:t>
            </a:r>
          </a:p>
        </p:txBody>
      </p:sp>
      <p:sp>
        <p:nvSpPr>
          <p:cNvPr id="18" name="TextBox 18"/>
          <p:cNvSpPr txBox="1"/>
          <p:nvPr/>
        </p:nvSpPr>
        <p:spPr>
          <a:xfrm>
            <a:off x="2940946" y="6446746"/>
            <a:ext cx="7299821" cy="1076421"/>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Permite ejecución remota de código sin autenticación previa, afectando versiones recientes de Windows incluyendo Server 2019 </a:t>
            </a:r>
          </a:p>
        </p:txBody>
      </p:sp>
      <p:sp>
        <p:nvSpPr>
          <p:cNvPr id="19" name="TextBox 19"/>
          <p:cNvSpPr txBox="1"/>
          <p:nvPr/>
        </p:nvSpPr>
        <p:spPr>
          <a:xfrm>
            <a:off x="4569201" y="8666412"/>
            <a:ext cx="7299821" cy="714546"/>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Microsoft libero parches el 13 de agosto 2019, pero exploits privados estuvieron disponibles en tan solo 3 dias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9628" y="7712017"/>
            <a:ext cx="6602062" cy="6602062"/>
          </a:xfrm>
          <a:custGeom>
            <a:avLst/>
            <a:gdLst/>
            <a:ahLst/>
            <a:cxnLst/>
            <a:rect l="l" t="t" r="r" b="b"/>
            <a:pathLst>
              <a:path w="6602062" h="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sp>
        <p:nvSpPr>
          <p:cNvPr id="3" name="Freeform 3"/>
          <p:cNvSpPr/>
          <p:nvPr/>
        </p:nvSpPr>
        <p:spPr>
          <a:xfrm rot="10436461">
            <a:off x="14111851" y="-3920191"/>
            <a:ext cx="6294897" cy="6294897"/>
          </a:xfrm>
          <a:custGeom>
            <a:avLst/>
            <a:gdLst/>
            <a:ahLst/>
            <a:cxnLst/>
            <a:rect l="l" t="t" r="r" b="b"/>
            <a:pathLst>
              <a:path w="6294897" h="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PE"/>
          </a:p>
        </p:txBody>
      </p:sp>
      <p:grpSp>
        <p:nvGrpSpPr>
          <p:cNvPr id="4" name="Group 4"/>
          <p:cNvGrpSpPr/>
          <p:nvPr/>
        </p:nvGrpSpPr>
        <p:grpSpPr>
          <a:xfrm>
            <a:off x="0" y="0"/>
            <a:ext cx="1346542" cy="4019465"/>
            <a:chOff x="0" y="0"/>
            <a:chExt cx="511124" cy="1525720"/>
          </a:xfrm>
        </p:grpSpPr>
        <p:sp>
          <p:nvSpPr>
            <p:cNvPr id="5" name="Freeform 5"/>
            <p:cNvSpPr/>
            <p:nvPr/>
          </p:nvSpPr>
          <p:spPr>
            <a:xfrm>
              <a:off x="0" y="0"/>
              <a:ext cx="511124" cy="1525720"/>
            </a:xfrm>
            <a:custGeom>
              <a:avLst/>
              <a:gdLst/>
              <a:ahLst/>
              <a:cxnLst/>
              <a:rect l="l" t="t" r="r" b="b"/>
              <a:pathLst>
                <a:path w="511124" h="1525720">
                  <a:moveTo>
                    <a:pt x="0" y="0"/>
                  </a:moveTo>
                  <a:lnTo>
                    <a:pt x="511124" y="0"/>
                  </a:lnTo>
                  <a:lnTo>
                    <a:pt x="511124" y="1525720"/>
                  </a:lnTo>
                  <a:lnTo>
                    <a:pt x="0" y="1525720"/>
                  </a:lnTo>
                  <a:close/>
                </a:path>
              </a:pathLst>
            </a:custGeom>
            <a:solidFill>
              <a:srgbClr val="145DA0"/>
            </a:solidFill>
            <a:ln w="9525" cap="sq">
              <a:solidFill>
                <a:srgbClr val="FFFFFF"/>
              </a:solidFill>
              <a:prstDash val="solid"/>
              <a:miter/>
            </a:ln>
          </p:spPr>
          <p:txBody>
            <a:bodyPr/>
            <a:lstStyle/>
            <a:p>
              <a:endParaRPr lang="es-PE"/>
            </a:p>
          </p:txBody>
        </p:sp>
        <p:sp>
          <p:nvSpPr>
            <p:cNvPr id="6" name="TextBox 6"/>
            <p:cNvSpPr txBox="1"/>
            <p:nvPr/>
          </p:nvSpPr>
          <p:spPr>
            <a:xfrm>
              <a:off x="0" y="-38100"/>
              <a:ext cx="511124" cy="1563820"/>
            </a:xfrm>
            <a:prstGeom prst="rect">
              <a:avLst/>
            </a:prstGeom>
          </p:spPr>
          <p:txBody>
            <a:bodyPr lIns="50800" tIns="50800" rIns="50800" bIns="50800" rtlCol="0" anchor="ctr"/>
            <a:lstStyle/>
            <a:p>
              <a:pPr algn="ctr">
                <a:lnSpc>
                  <a:spcPts val="3483"/>
                </a:lnSpc>
              </a:pPr>
              <a:endParaRPr/>
            </a:p>
          </p:txBody>
        </p:sp>
      </p:grpSp>
      <p:sp>
        <p:nvSpPr>
          <p:cNvPr id="7" name="TextBox 7"/>
          <p:cNvSpPr txBox="1"/>
          <p:nvPr/>
        </p:nvSpPr>
        <p:spPr>
          <a:xfrm>
            <a:off x="-171956" y="-104775"/>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8" name="TextBox 8"/>
          <p:cNvSpPr txBox="1"/>
          <p:nvPr/>
        </p:nvSpPr>
        <p:spPr>
          <a:xfrm>
            <a:off x="1736170" y="302284"/>
            <a:ext cx="13227366" cy="1066800"/>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Poppins"/>
                <a:ea typeface="Poppins"/>
                <a:cs typeface="Poppins"/>
                <a:sym typeface="Poppins"/>
              </a:rPr>
              <a:t>BlueKeep (CVE-2019-0708)</a:t>
            </a:r>
          </a:p>
        </p:txBody>
      </p:sp>
      <p:grpSp>
        <p:nvGrpSpPr>
          <p:cNvPr id="9" name="Group 9"/>
          <p:cNvGrpSpPr/>
          <p:nvPr/>
        </p:nvGrpSpPr>
        <p:grpSpPr>
          <a:xfrm>
            <a:off x="1944703" y="1868586"/>
            <a:ext cx="5766364" cy="1641515"/>
            <a:chOff x="0" y="0"/>
            <a:chExt cx="7688486" cy="2188687"/>
          </a:xfrm>
        </p:grpSpPr>
        <p:grpSp>
          <p:nvGrpSpPr>
            <p:cNvPr id="10" name="Group 10"/>
            <p:cNvGrpSpPr/>
            <p:nvPr/>
          </p:nvGrpSpPr>
          <p:grpSpPr>
            <a:xfrm>
              <a:off x="0" y="0"/>
              <a:ext cx="7688486" cy="2188687"/>
              <a:chOff x="0" y="0"/>
              <a:chExt cx="2565722" cy="730386"/>
            </a:xfrm>
          </p:grpSpPr>
          <p:sp>
            <p:nvSpPr>
              <p:cNvPr id="11" name="Freeform 11"/>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s-PE"/>
              </a:p>
            </p:txBody>
          </p:sp>
          <p:sp>
            <p:nvSpPr>
              <p:cNvPr id="12" name="TextBox 12"/>
              <p:cNvSpPr txBox="1"/>
              <p:nvPr/>
            </p:nvSpPr>
            <p:spPr>
              <a:xfrm>
                <a:off x="177800" y="-38100"/>
                <a:ext cx="2311722" cy="768486"/>
              </a:xfrm>
              <a:prstGeom prst="rect">
                <a:avLst/>
              </a:prstGeom>
            </p:spPr>
            <p:txBody>
              <a:bodyPr lIns="70387" tIns="70387" rIns="70387" bIns="70387" rtlCol="0" anchor="ctr"/>
              <a:lstStyle/>
              <a:p>
                <a:pPr algn="ctr">
                  <a:lnSpc>
                    <a:spcPts val="2605"/>
                  </a:lnSpc>
                </a:pPr>
                <a:endParaRPr/>
              </a:p>
            </p:txBody>
          </p:sp>
        </p:grpSp>
        <p:sp>
          <p:nvSpPr>
            <p:cNvPr id="13" name="TextBox 13"/>
            <p:cNvSpPr txBox="1"/>
            <p:nvPr/>
          </p:nvSpPr>
          <p:spPr>
            <a:xfrm>
              <a:off x="1308404" y="480882"/>
              <a:ext cx="5071678" cy="1141197"/>
            </a:xfrm>
            <a:prstGeom prst="rect">
              <a:avLst/>
            </a:prstGeom>
          </p:spPr>
          <p:txBody>
            <a:bodyPr lIns="0" tIns="0" rIns="0" bIns="0" rtlCol="0" anchor="t">
              <a:spAutoFit/>
            </a:bodyPr>
            <a:lstStyle/>
            <a:p>
              <a:pPr marL="0" lvl="0" indent="0" algn="ctr">
                <a:lnSpc>
                  <a:spcPts val="7185"/>
                </a:lnSpc>
                <a:spcBef>
                  <a:spcPct val="0"/>
                </a:spcBef>
              </a:pPr>
              <a:r>
                <a:rPr lang="en-US" sz="5206" b="1">
                  <a:solidFill>
                    <a:srgbClr val="051D40"/>
                  </a:solidFill>
                  <a:latin typeface="DM Sans Bold"/>
                  <a:ea typeface="DM Sans Bold"/>
                  <a:cs typeface="DM Sans Bold"/>
                  <a:sym typeface="DM Sans Bold"/>
                </a:rPr>
                <a:t>BlueKeep</a:t>
              </a:r>
            </a:p>
          </p:txBody>
        </p:sp>
      </p:grpSp>
      <p:sp>
        <p:nvSpPr>
          <p:cNvPr id="14" name="TextBox 14"/>
          <p:cNvSpPr txBox="1"/>
          <p:nvPr/>
        </p:nvSpPr>
        <p:spPr>
          <a:xfrm>
            <a:off x="2712877" y="7673917"/>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3. Mitigación</a:t>
            </a:r>
          </a:p>
        </p:txBody>
      </p:sp>
      <p:sp>
        <p:nvSpPr>
          <p:cNvPr id="15" name="TextBox 15"/>
          <p:cNvSpPr txBox="1"/>
          <p:nvPr/>
        </p:nvSpPr>
        <p:spPr>
          <a:xfrm>
            <a:off x="781403" y="5884526"/>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2. Impacto</a:t>
            </a:r>
          </a:p>
        </p:txBody>
      </p:sp>
      <p:sp>
        <p:nvSpPr>
          <p:cNvPr id="16" name="TextBox 16"/>
          <p:cNvSpPr txBox="1"/>
          <p:nvPr/>
        </p:nvSpPr>
        <p:spPr>
          <a:xfrm>
            <a:off x="1028700" y="4095134"/>
            <a:ext cx="4998190" cy="352670"/>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1.  Descripción</a:t>
            </a:r>
          </a:p>
        </p:txBody>
      </p:sp>
      <p:sp>
        <p:nvSpPr>
          <p:cNvPr id="17" name="TextBox 17"/>
          <p:cNvSpPr txBox="1"/>
          <p:nvPr/>
        </p:nvSpPr>
        <p:spPr>
          <a:xfrm>
            <a:off x="2832471" y="4660422"/>
            <a:ext cx="7299821" cy="1076421"/>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Vulnerabilidad critica en RDP que permite ejecución remota de código sin autenticación previa, facilitando propagación automática de malware </a:t>
            </a:r>
          </a:p>
        </p:txBody>
      </p:sp>
      <p:sp>
        <p:nvSpPr>
          <p:cNvPr id="18" name="TextBox 18"/>
          <p:cNvSpPr txBox="1"/>
          <p:nvPr/>
        </p:nvSpPr>
        <p:spPr>
          <a:xfrm>
            <a:off x="2832471" y="6323816"/>
            <a:ext cx="7299821" cy="1076421"/>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Capacidad ¨wormable¨ que permite propagación automática entre sistemas vulnerables, similar al comportamiento de gusanos informáticos </a:t>
            </a:r>
          </a:p>
        </p:txBody>
      </p:sp>
      <p:sp>
        <p:nvSpPr>
          <p:cNvPr id="19" name="TextBox 19"/>
          <p:cNvSpPr txBox="1"/>
          <p:nvPr/>
        </p:nvSpPr>
        <p:spPr>
          <a:xfrm>
            <a:off x="4504650" y="8236137"/>
            <a:ext cx="7299821" cy="714546"/>
          </a:xfrm>
          <a:prstGeom prst="rect">
            <a:avLst/>
          </a:prstGeom>
        </p:spPr>
        <p:txBody>
          <a:bodyPr lIns="0" tIns="0" rIns="0" bIns="0" rtlCol="0" anchor="t">
            <a:spAutoFit/>
          </a:bodyPr>
          <a:lstStyle/>
          <a:p>
            <a:pPr algn="ctr">
              <a:lnSpc>
                <a:spcPts val="2855"/>
              </a:lnSpc>
            </a:pPr>
            <a:r>
              <a:rPr lang="en-US" sz="2069">
                <a:solidFill>
                  <a:srgbClr val="FFFFFF"/>
                </a:solidFill>
                <a:latin typeface="DM Sans"/>
                <a:ea typeface="DM Sans"/>
                <a:cs typeface="DM Sans"/>
                <a:sym typeface="DM Sans"/>
              </a:rPr>
              <a:t>Windows 7, Windows Server 2008 R2 y versiones anteriores con puntación CVSS de 9,8 considerado critica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1015</Words>
  <Application>Microsoft Office PowerPoint</Application>
  <PresentationFormat>Personalizado</PresentationFormat>
  <Paragraphs>155</Paragraphs>
  <Slides>19</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19</vt:i4>
      </vt:variant>
    </vt:vector>
  </HeadingPairs>
  <TitlesOfParts>
    <vt:vector size="29" baseType="lpstr">
      <vt:lpstr>Poppins Bold</vt:lpstr>
      <vt:lpstr>Poppins</vt:lpstr>
      <vt:lpstr>Calibri</vt:lpstr>
      <vt:lpstr>Arial</vt:lpstr>
      <vt:lpstr>Helvetica World</vt:lpstr>
      <vt:lpstr>DM Sans Italics</vt:lpstr>
      <vt:lpstr>DM Sans Bold</vt:lpstr>
      <vt:lpstr>DM Sans</vt:lpstr>
      <vt:lpstr>Archivo Black</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propuesta de proyecto de la empresa corporativo moderno azul</dc:title>
  <cp:lastModifiedBy>Juan Dominid Muñoz Eslava</cp:lastModifiedBy>
  <cp:revision>2</cp:revision>
  <dcterms:created xsi:type="dcterms:W3CDTF">2006-08-16T00:00:00Z</dcterms:created>
  <dcterms:modified xsi:type="dcterms:W3CDTF">2025-07-09T13:11:22Z</dcterms:modified>
  <dc:identifier>DAGsqIQJzeI</dc:identifier>
</cp:coreProperties>
</file>